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58" r:id="rId17"/>
    <p:sldId id="359" r:id="rId18"/>
    <p:sldId id="360" r:id="rId19"/>
    <p:sldId id="361" r:id="rId20"/>
    <p:sldId id="362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63" r:id="rId94"/>
    <p:sldId id="364" r:id="rId95"/>
    <p:sldId id="365" r:id="rId96"/>
    <p:sldId id="346" r:id="rId97"/>
    <p:sldId id="347" r:id="rId98"/>
    <p:sldId id="348" r:id="rId99"/>
    <p:sldId id="349" r:id="rId100"/>
    <p:sldId id="350" r:id="rId101"/>
    <p:sldId id="366" r:id="rId102"/>
    <p:sldId id="367" r:id="rId103"/>
    <p:sldId id="351" r:id="rId104"/>
    <p:sldId id="352" r:id="rId105"/>
    <p:sldId id="354" r:id="rId106"/>
    <p:sldId id="368" r:id="rId107"/>
    <p:sldId id="369" r:id="rId108"/>
    <p:sldId id="370" r:id="rId109"/>
  </p:sldIdLst>
  <p:sldSz cx="18288000" cy="10287000"/>
  <p:notesSz cx="6858000" cy="9144000"/>
  <p:embeddedFontLst>
    <p:embeddedFont>
      <p:font typeface="210 Cheoeumcheoreom Regular" panose="020B0600000101010101" charset="-127"/>
      <p:regular r:id="rId110"/>
    </p:embeddedFont>
    <p:embeddedFont>
      <p:font typeface="210 Neverland Light" panose="020B0600000101010101" charset="-127"/>
      <p:regular r:id="rId111"/>
    </p:embeddedFont>
    <p:embeddedFont>
      <p:font typeface="210 Neverland Regular" panose="020B0600000101010101" charset="-127"/>
      <p:regular r:id="rId112"/>
    </p:embeddedFont>
    <p:embeddedFont>
      <p:font typeface="210 Santorini Regular" panose="020B0600000101010101" charset="-127"/>
      <p:regular r:id="rId113"/>
    </p:embeddedFont>
    <p:embeddedFont>
      <p:font typeface="Noto Sans CJK KR Medium" panose="020B0600000101010101" charset="-127"/>
      <p:bold r:id="rId114"/>
    </p:embeddedFont>
    <p:embeddedFont>
      <p:font typeface="Noto Sans CJK KR Regular" panose="020B0600000101010101" charset="-127"/>
      <p:regular r:id="rId115"/>
    </p:embeddedFont>
    <p:embeddedFont>
      <p:font typeface="Pretendard Bold" panose="020B0600000101010101" charset="-127"/>
      <p:bold r:id="rId116"/>
    </p:embeddedFont>
    <p:embeddedFont>
      <p:font typeface="Pretendard Light" panose="020B0600000101010101" charset="-127"/>
      <p:regular r:id="rId117"/>
    </p:embeddedFont>
    <p:embeddedFont>
      <p:font typeface="Pretendard Medium" panose="020B0600000101010101" charset="-127"/>
      <p:bold r:id="rId118"/>
    </p:embeddedFont>
    <p:embeddedFont>
      <p:font typeface="Pretendard Regular" panose="020B0600000101010101" charset="-127"/>
      <p:regular r:id="rId119"/>
    </p:embeddedFont>
    <p:embeddedFont>
      <p:font typeface="Pretendard SemiBold" panose="020B0600000101010101" charset="-127"/>
      <p:bold r:id="rId120"/>
    </p:embeddedFont>
    <p:embeddedFont>
      <p:font typeface="SpoqaHanSans-Bold" panose="020B0600000101010101" charset="-127"/>
      <p:bold r:id="rId121"/>
    </p:embeddedFont>
    <p:embeddedFont>
      <p:font typeface="Bebas" panose="020B0600000101010101"/>
      <p:regular r:id="rId122"/>
    </p:embeddedFont>
    <p:embeddedFont>
      <p:font typeface="Calibri" panose="020F0502020204030204" pitchFamily="34" charset="0"/>
      <p:regular r:id="rId123"/>
      <p:bold r:id="rId124"/>
      <p:italic r:id="rId125"/>
      <p:boldItalic r:id="rId1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22" autoAdjust="0"/>
  </p:normalViewPr>
  <p:slideViewPr>
    <p:cSldViewPr>
      <p:cViewPr varScale="1">
        <p:scale>
          <a:sx n="72" d="100"/>
          <a:sy n="72" d="100"/>
        </p:scale>
        <p:origin x="6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4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5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1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5.png"/><Relationship Id="rId2" Type="http://schemas.openxmlformats.org/officeDocument/2006/relationships/image" Target="../media/image146.png"/><Relationship Id="rId16" Type="http://schemas.openxmlformats.org/officeDocument/2006/relationships/image" Target="../media/image3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44.png"/><Relationship Id="rId5" Type="http://schemas.openxmlformats.org/officeDocument/2006/relationships/image" Target="../media/image4.png"/><Relationship Id="rId15" Type="http://schemas.openxmlformats.org/officeDocument/2006/relationships/image" Target="../media/image312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34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49.png"/><Relationship Id="rId18" Type="http://schemas.openxmlformats.org/officeDocument/2006/relationships/image" Target="../media/image320.png"/><Relationship Id="rId3" Type="http://schemas.openxmlformats.org/officeDocument/2006/relationships/image" Target="../media/image2.png"/><Relationship Id="rId21" Type="http://schemas.openxmlformats.org/officeDocument/2006/relationships/image" Target="../media/image326.png"/><Relationship Id="rId7" Type="http://schemas.openxmlformats.org/officeDocument/2006/relationships/image" Target="../media/image6.png"/><Relationship Id="rId12" Type="http://schemas.openxmlformats.org/officeDocument/2006/relationships/image" Target="../media/image170.png"/><Relationship Id="rId17" Type="http://schemas.openxmlformats.org/officeDocument/2006/relationships/image" Target="../media/image319.png"/><Relationship Id="rId2" Type="http://schemas.openxmlformats.org/officeDocument/2006/relationships/image" Target="../media/image309.png"/><Relationship Id="rId16" Type="http://schemas.openxmlformats.org/officeDocument/2006/relationships/image" Target="../media/image352.png"/><Relationship Id="rId20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51.png"/><Relationship Id="rId10" Type="http://schemas.openxmlformats.org/officeDocument/2006/relationships/image" Target="../media/image168.png"/><Relationship Id="rId19" Type="http://schemas.openxmlformats.org/officeDocument/2006/relationships/image" Target="../media/image353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350.png"/><Relationship Id="rId22" Type="http://schemas.openxmlformats.org/officeDocument/2006/relationships/image" Target="../media/image35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0.png"/><Relationship Id="rId2" Type="http://schemas.openxmlformats.org/officeDocument/2006/relationships/image" Target="../media/image309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57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35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35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35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36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8.png"/><Relationship Id="rId5" Type="http://schemas.openxmlformats.org/officeDocument/2006/relationships/image" Target="../media/image4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36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1.png"/><Relationship Id="rId5" Type="http://schemas.openxmlformats.org/officeDocument/2006/relationships/image" Target="../media/image4.png"/><Relationship Id="rId15" Type="http://schemas.openxmlformats.org/officeDocument/2006/relationships/image" Target="../media/image365.png"/><Relationship Id="rId10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49.png"/><Relationship Id="rId14" Type="http://schemas.openxmlformats.org/officeDocument/2006/relationships/image" Target="../media/image36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3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3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5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3.png"/><Relationship Id="rId5" Type="http://schemas.openxmlformats.org/officeDocument/2006/relationships/image" Target="../media/image4.png"/><Relationship Id="rId10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21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55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8.png"/><Relationship Id="rId5" Type="http://schemas.openxmlformats.org/officeDocument/2006/relationships/image" Target="../media/image4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56.png"/><Relationship Id="rId3" Type="http://schemas.openxmlformats.org/officeDocument/2006/relationships/image" Target="../media/image2.png"/><Relationship Id="rId21" Type="http://schemas.openxmlformats.org/officeDocument/2006/relationships/image" Target="../media/image79.png"/><Relationship Id="rId7" Type="http://schemas.openxmlformats.org/officeDocument/2006/relationships/image" Target="../media/image6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image" Target="../media/image55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4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58.png"/><Relationship Id="rId19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4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8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8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9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0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2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3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4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5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6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7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9.png"/><Relationship Id="rId5" Type="http://schemas.openxmlformats.org/officeDocument/2006/relationships/image" Target="../media/image4.png"/><Relationship Id="rId10" Type="http://schemas.openxmlformats.org/officeDocument/2006/relationships/image" Target="../media/image98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2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3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4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8.png"/><Relationship Id="rId5" Type="http://schemas.openxmlformats.org/officeDocument/2006/relationships/image" Target="../media/image4.png"/><Relationship Id="rId10" Type="http://schemas.openxmlformats.org/officeDocument/2006/relationships/image" Target="../media/image107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0.png"/><Relationship Id="rId5" Type="http://schemas.openxmlformats.org/officeDocument/2006/relationships/image" Target="../media/image4.png"/><Relationship Id="rId10" Type="http://schemas.openxmlformats.org/officeDocument/2006/relationships/image" Target="../media/image109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2.png"/><Relationship Id="rId5" Type="http://schemas.openxmlformats.org/officeDocument/2006/relationships/image" Target="../media/image4.png"/><Relationship Id="rId10" Type="http://schemas.openxmlformats.org/officeDocument/2006/relationships/image" Target="../media/image111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4.png"/><Relationship Id="rId5" Type="http://schemas.openxmlformats.org/officeDocument/2006/relationships/image" Target="../media/image4.png"/><Relationship Id="rId10" Type="http://schemas.openxmlformats.org/officeDocument/2006/relationships/image" Target="../media/image113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6.png"/><Relationship Id="rId5" Type="http://schemas.openxmlformats.org/officeDocument/2006/relationships/image" Target="../media/image4.png"/><Relationship Id="rId10" Type="http://schemas.openxmlformats.org/officeDocument/2006/relationships/image" Target="../media/image115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8.png"/><Relationship Id="rId5" Type="http://schemas.openxmlformats.org/officeDocument/2006/relationships/image" Target="../media/image4.png"/><Relationship Id="rId10" Type="http://schemas.openxmlformats.org/officeDocument/2006/relationships/image" Target="../media/image117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9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Relationship Id="rId14" Type="http://schemas.openxmlformats.org/officeDocument/2006/relationships/image" Target="../media/image12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3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8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4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7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0.png"/><Relationship Id="rId5" Type="http://schemas.openxmlformats.org/officeDocument/2006/relationships/image" Target="../media/image4.png"/><Relationship Id="rId10" Type="http://schemas.openxmlformats.org/officeDocument/2006/relationships/image" Target="../media/image139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2.png"/><Relationship Id="rId5" Type="http://schemas.openxmlformats.org/officeDocument/2006/relationships/image" Target="../media/image4.png"/><Relationship Id="rId10" Type="http://schemas.openxmlformats.org/officeDocument/2006/relationships/image" Target="../media/image14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3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8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6.png"/><Relationship Id="rId18" Type="http://schemas.openxmlformats.org/officeDocument/2006/relationships/image" Target="../media/image157.png"/><Relationship Id="rId3" Type="http://schemas.openxmlformats.org/officeDocument/2006/relationships/image" Target="../media/image2.png"/><Relationship Id="rId21" Type="http://schemas.openxmlformats.org/officeDocument/2006/relationships/image" Target="../media/image160.png"/><Relationship Id="rId7" Type="http://schemas.openxmlformats.org/officeDocument/2006/relationships/image" Target="../media/image6.png"/><Relationship Id="rId12" Type="http://schemas.openxmlformats.org/officeDocument/2006/relationships/image" Target="../media/image152.png"/><Relationship Id="rId17" Type="http://schemas.openxmlformats.org/officeDocument/2006/relationships/image" Target="../media/image156.png"/><Relationship Id="rId2" Type="http://schemas.openxmlformats.org/officeDocument/2006/relationships/image" Target="../media/image146.png"/><Relationship Id="rId16" Type="http://schemas.openxmlformats.org/officeDocument/2006/relationships/image" Target="../media/image155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1.png"/><Relationship Id="rId5" Type="http://schemas.openxmlformats.org/officeDocument/2006/relationships/image" Target="../media/image4.png"/><Relationship Id="rId15" Type="http://schemas.openxmlformats.org/officeDocument/2006/relationships/image" Target="../media/image154.png"/><Relationship Id="rId10" Type="http://schemas.openxmlformats.org/officeDocument/2006/relationships/image" Target="../media/image150.png"/><Relationship Id="rId19" Type="http://schemas.openxmlformats.org/officeDocument/2006/relationships/image" Target="../media/image158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2.png"/><Relationship Id="rId2" Type="http://schemas.openxmlformats.org/officeDocument/2006/relationships/image" Target="../media/image146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5" Type="http://schemas.openxmlformats.org/officeDocument/2006/relationships/image" Target="../media/image165.png"/><Relationship Id="rId10" Type="http://schemas.openxmlformats.org/officeDocument/2006/relationships/image" Target="../media/image16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6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0.png"/><Relationship Id="rId18" Type="http://schemas.openxmlformats.org/officeDocument/2006/relationships/image" Target="../media/image17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9.png"/><Relationship Id="rId17" Type="http://schemas.openxmlformats.org/officeDocument/2006/relationships/image" Target="../media/image174.png"/><Relationship Id="rId2" Type="http://schemas.openxmlformats.org/officeDocument/2006/relationships/image" Target="../media/image167.png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72.png"/><Relationship Id="rId10" Type="http://schemas.openxmlformats.org/officeDocument/2006/relationships/image" Target="../media/image168.png"/><Relationship Id="rId19" Type="http://schemas.openxmlformats.org/officeDocument/2006/relationships/image" Target="../media/image176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6.png"/><Relationship Id="rId1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0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17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9.png"/><Relationship Id="rId17" Type="http://schemas.openxmlformats.org/officeDocument/2006/relationships/image" Target="../media/image184.png"/><Relationship Id="rId2" Type="http://schemas.openxmlformats.org/officeDocument/2006/relationships/image" Target="../media/image167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2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18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3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18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8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8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8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5.png"/><Relationship Id="rId18" Type="http://schemas.openxmlformats.org/officeDocument/2006/relationships/image" Target="../media/image19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4.png"/><Relationship Id="rId17" Type="http://schemas.openxmlformats.org/officeDocument/2006/relationships/image" Target="../media/image193.png"/><Relationship Id="rId2" Type="http://schemas.openxmlformats.org/officeDocument/2006/relationships/image" Target="../media/image146.png"/><Relationship Id="rId16" Type="http://schemas.openxmlformats.org/officeDocument/2006/relationships/image" Target="../media/image192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5" Type="http://schemas.openxmlformats.org/officeDocument/2006/relationships/image" Target="../media/image191.png"/><Relationship Id="rId10" Type="http://schemas.openxmlformats.org/officeDocument/2006/relationships/image" Target="../media/image190.png"/><Relationship Id="rId19" Type="http://schemas.openxmlformats.org/officeDocument/2006/relationships/image" Target="../media/image153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6.png"/><Relationship Id="rId5" Type="http://schemas.openxmlformats.org/officeDocument/2006/relationships/image" Target="../media/image4.png"/><Relationship Id="rId15" Type="http://schemas.openxmlformats.org/officeDocument/2006/relationships/image" Target="../media/image200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9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9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6.png"/><Relationship Id="rId5" Type="http://schemas.openxmlformats.org/officeDocument/2006/relationships/image" Target="../media/image4.png"/><Relationship Id="rId15" Type="http://schemas.openxmlformats.org/officeDocument/2006/relationships/image" Target="../media/image202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0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07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20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4.png"/><Relationship Id="rId17" Type="http://schemas.openxmlformats.org/officeDocument/2006/relationships/image" Target="../media/image213.png"/><Relationship Id="rId2" Type="http://schemas.openxmlformats.org/officeDocument/2006/relationships/image" Target="../media/image167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11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Relationship Id="rId14" Type="http://schemas.openxmlformats.org/officeDocument/2006/relationships/image" Target="../media/image2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4.png"/><Relationship Id="rId17" Type="http://schemas.openxmlformats.org/officeDocument/2006/relationships/image" Target="../media/image219.png"/><Relationship Id="rId2" Type="http://schemas.openxmlformats.org/officeDocument/2006/relationships/image" Target="../media/image167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17.png"/><Relationship Id="rId10" Type="http://schemas.openxmlformats.org/officeDocument/2006/relationships/image" Target="../media/image168.png"/><Relationship Id="rId19" Type="http://schemas.openxmlformats.org/officeDocument/2006/relationships/image" Target="../media/image221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2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12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2.png"/><Relationship Id="rId18" Type="http://schemas.openxmlformats.org/officeDocument/2006/relationships/image" Target="../media/image22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4.png"/><Relationship Id="rId17" Type="http://schemas.openxmlformats.org/officeDocument/2006/relationships/image" Target="../media/image226.png"/><Relationship Id="rId2" Type="http://schemas.openxmlformats.org/officeDocument/2006/relationships/image" Target="../media/image167.png"/><Relationship Id="rId16" Type="http://schemas.openxmlformats.org/officeDocument/2006/relationships/image" Target="../media/image2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24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22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4.png"/><Relationship Id="rId17" Type="http://schemas.openxmlformats.org/officeDocument/2006/relationships/image" Target="../media/image232.png"/><Relationship Id="rId2" Type="http://schemas.openxmlformats.org/officeDocument/2006/relationships/image" Target="../media/image167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30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Relationship Id="rId14" Type="http://schemas.openxmlformats.org/officeDocument/2006/relationships/image" Target="../media/image22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35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Relationship Id="rId14" Type="http://schemas.openxmlformats.org/officeDocument/2006/relationships/image" Target="../media/image23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7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3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9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39.png"/><Relationship Id="rId17" Type="http://schemas.openxmlformats.org/officeDocument/2006/relationships/image" Target="../media/image190.png"/><Relationship Id="rId2" Type="http://schemas.openxmlformats.org/officeDocument/2006/relationships/image" Target="../media/image146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8.png"/><Relationship Id="rId5" Type="http://schemas.openxmlformats.org/officeDocument/2006/relationships/image" Target="../media/image4.png"/><Relationship Id="rId15" Type="http://schemas.openxmlformats.org/officeDocument/2006/relationships/image" Target="../media/image240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9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3.png"/><Relationship Id="rId2" Type="http://schemas.openxmlformats.org/officeDocument/2006/relationships/image" Target="../media/image146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42.png"/><Relationship Id="rId5" Type="http://schemas.openxmlformats.org/officeDocument/2006/relationships/image" Target="../media/image4.png"/><Relationship Id="rId15" Type="http://schemas.openxmlformats.org/officeDocument/2006/relationships/image" Target="../media/image246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4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50.png"/><Relationship Id="rId18" Type="http://schemas.openxmlformats.org/officeDocument/2006/relationships/image" Target="../media/image254.png"/><Relationship Id="rId3" Type="http://schemas.openxmlformats.org/officeDocument/2006/relationships/image" Target="../media/image2.png"/><Relationship Id="rId21" Type="http://schemas.openxmlformats.org/officeDocument/2006/relationships/image" Target="../media/image257.png"/><Relationship Id="rId7" Type="http://schemas.openxmlformats.org/officeDocument/2006/relationships/image" Target="../media/image6.png"/><Relationship Id="rId12" Type="http://schemas.openxmlformats.org/officeDocument/2006/relationships/image" Target="../media/image249.png"/><Relationship Id="rId17" Type="http://schemas.openxmlformats.org/officeDocument/2006/relationships/image" Target="../media/image253.png"/><Relationship Id="rId2" Type="http://schemas.openxmlformats.org/officeDocument/2006/relationships/image" Target="../media/image146.png"/><Relationship Id="rId16" Type="http://schemas.openxmlformats.org/officeDocument/2006/relationships/image" Target="../media/image246.png"/><Relationship Id="rId20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48.png"/><Relationship Id="rId5" Type="http://schemas.openxmlformats.org/officeDocument/2006/relationships/image" Target="../media/image4.png"/><Relationship Id="rId15" Type="http://schemas.openxmlformats.org/officeDocument/2006/relationships/image" Target="../media/image252.png"/><Relationship Id="rId10" Type="http://schemas.openxmlformats.org/officeDocument/2006/relationships/image" Target="../media/image106.png"/><Relationship Id="rId19" Type="http://schemas.openxmlformats.org/officeDocument/2006/relationships/image" Target="../media/image255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51.png"/><Relationship Id="rId22" Type="http://schemas.openxmlformats.org/officeDocument/2006/relationships/image" Target="../media/image25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60.png"/><Relationship Id="rId2" Type="http://schemas.openxmlformats.org/officeDocument/2006/relationships/image" Target="../media/image146.png"/><Relationship Id="rId16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59.png"/><Relationship Id="rId5" Type="http://schemas.openxmlformats.org/officeDocument/2006/relationships/image" Target="../media/image4.png"/><Relationship Id="rId15" Type="http://schemas.openxmlformats.org/officeDocument/2006/relationships/image" Target="../media/image263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6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4.png"/><Relationship Id="rId18" Type="http://schemas.openxmlformats.org/officeDocument/2006/relationships/image" Target="../media/image26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4.png"/><Relationship Id="rId17" Type="http://schemas.openxmlformats.org/officeDocument/2006/relationships/image" Target="../media/image268.png"/><Relationship Id="rId2" Type="http://schemas.openxmlformats.org/officeDocument/2006/relationships/image" Target="../media/image167.png"/><Relationship Id="rId16" Type="http://schemas.openxmlformats.org/officeDocument/2006/relationships/image" Target="../media/image2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66.png"/><Relationship Id="rId10" Type="http://schemas.openxmlformats.org/officeDocument/2006/relationships/image" Target="../media/image168.png"/><Relationship Id="rId19" Type="http://schemas.openxmlformats.org/officeDocument/2006/relationships/image" Target="../media/image270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Relationship Id="rId14" Type="http://schemas.openxmlformats.org/officeDocument/2006/relationships/image" Target="../media/image26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73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208.png"/><Relationship Id="rId14" Type="http://schemas.openxmlformats.org/officeDocument/2006/relationships/image" Target="../media/image2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7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04.png"/><Relationship Id="rId5" Type="http://schemas.openxmlformats.org/officeDocument/2006/relationships/image" Target="../media/image4.png"/><Relationship Id="rId15" Type="http://schemas.openxmlformats.org/officeDocument/2006/relationships/image" Target="../media/image277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74.png"/><Relationship Id="rId14" Type="http://schemas.openxmlformats.org/officeDocument/2006/relationships/image" Target="../media/image27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79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7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1.png"/><Relationship Id="rId18" Type="http://schemas.openxmlformats.org/officeDocument/2006/relationships/image" Target="../media/image28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0.png"/><Relationship Id="rId17" Type="http://schemas.openxmlformats.org/officeDocument/2006/relationships/image" Target="../media/image285.png"/><Relationship Id="rId2" Type="http://schemas.openxmlformats.org/officeDocument/2006/relationships/image" Target="../media/image146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5" Type="http://schemas.openxmlformats.org/officeDocument/2006/relationships/image" Target="../media/image283.png"/><Relationship Id="rId10" Type="http://schemas.openxmlformats.org/officeDocument/2006/relationships/image" Target="../media/image190.png"/><Relationship Id="rId19" Type="http://schemas.openxmlformats.org/officeDocument/2006/relationships/image" Target="../media/image287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8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0.png"/><Relationship Id="rId17" Type="http://schemas.openxmlformats.org/officeDocument/2006/relationships/image" Target="../media/image291.png"/><Relationship Id="rId2" Type="http://schemas.openxmlformats.org/officeDocument/2006/relationships/image" Target="../media/image146.png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5" Type="http://schemas.openxmlformats.org/officeDocument/2006/relationships/image" Target="../media/image289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8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0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29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80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29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6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29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80.png"/><Relationship Id="rId17" Type="http://schemas.openxmlformats.org/officeDocument/2006/relationships/image" Target="../media/image298.png"/><Relationship Id="rId2" Type="http://schemas.openxmlformats.org/officeDocument/2006/relationships/image" Target="../media/image146.png"/><Relationship Id="rId16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5" Type="http://schemas.openxmlformats.org/officeDocument/2006/relationships/image" Target="../media/image289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8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7.png"/><Relationship Id="rId2" Type="http://schemas.openxmlformats.org/officeDocument/2006/relationships/image" Target="../media/image167.png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99.png"/><Relationship Id="rId10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18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02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1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9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4.png"/><Relationship Id="rId17" Type="http://schemas.openxmlformats.org/officeDocument/2006/relationships/image" Target="../media/image305.png"/><Relationship Id="rId2" Type="http://schemas.openxmlformats.org/officeDocument/2006/relationships/image" Target="../media/image146.png"/><Relationship Id="rId16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5" Type="http://schemas.openxmlformats.org/officeDocument/2006/relationships/image" Target="../media/image303.png"/><Relationship Id="rId10" Type="http://schemas.openxmlformats.org/officeDocument/2006/relationships/image" Target="../media/image15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15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5.png"/><Relationship Id="rId2" Type="http://schemas.openxmlformats.org/officeDocument/2006/relationships/image" Target="../media/image146.png"/><Relationship Id="rId16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5" Type="http://schemas.openxmlformats.org/officeDocument/2006/relationships/image" Target="../media/image303.png"/><Relationship Id="rId10" Type="http://schemas.openxmlformats.org/officeDocument/2006/relationships/image" Target="../media/image16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30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5" Type="http://schemas.openxmlformats.org/officeDocument/2006/relationships/image" Target="../media/image308.png"/><Relationship Id="rId10" Type="http://schemas.openxmlformats.org/officeDocument/2006/relationships/image" Target="../media/image16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30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0.png"/><Relationship Id="rId18" Type="http://schemas.openxmlformats.org/officeDocument/2006/relationships/image" Target="../media/image3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0.png"/><Relationship Id="rId17" Type="http://schemas.openxmlformats.org/officeDocument/2006/relationships/image" Target="../media/image313.png"/><Relationship Id="rId2" Type="http://schemas.openxmlformats.org/officeDocument/2006/relationships/image" Target="../media/image309.png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11.png"/><Relationship Id="rId10" Type="http://schemas.openxmlformats.org/officeDocument/2006/relationships/image" Target="../media/image168.png"/><Relationship Id="rId19" Type="http://schemas.openxmlformats.org/officeDocument/2006/relationships/image" Target="../media/image315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17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7.png"/><Relationship Id="rId18" Type="http://schemas.openxmlformats.org/officeDocument/2006/relationships/image" Target="../media/image316.png"/><Relationship Id="rId3" Type="http://schemas.openxmlformats.org/officeDocument/2006/relationships/image" Target="../media/image2.png"/><Relationship Id="rId21" Type="http://schemas.openxmlformats.org/officeDocument/2006/relationships/image" Target="../media/image174.png"/><Relationship Id="rId7" Type="http://schemas.openxmlformats.org/officeDocument/2006/relationships/image" Target="../media/image6.png"/><Relationship Id="rId12" Type="http://schemas.openxmlformats.org/officeDocument/2006/relationships/image" Target="../media/image170.png"/><Relationship Id="rId17" Type="http://schemas.openxmlformats.org/officeDocument/2006/relationships/image" Target="../media/image315.png"/><Relationship Id="rId2" Type="http://schemas.openxmlformats.org/officeDocument/2006/relationships/image" Target="../media/image309.png"/><Relationship Id="rId16" Type="http://schemas.openxmlformats.org/officeDocument/2006/relationships/image" Target="../media/image320.png"/><Relationship Id="rId20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19.png"/><Relationship Id="rId10" Type="http://schemas.openxmlformats.org/officeDocument/2006/relationships/image" Target="../media/image168.png"/><Relationship Id="rId19" Type="http://schemas.openxmlformats.org/officeDocument/2006/relationships/image" Target="../media/image321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318.png"/><Relationship Id="rId22" Type="http://schemas.openxmlformats.org/officeDocument/2006/relationships/image" Target="../media/image31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7.png"/><Relationship Id="rId18" Type="http://schemas.openxmlformats.org/officeDocument/2006/relationships/image" Target="../media/image323.png"/><Relationship Id="rId3" Type="http://schemas.openxmlformats.org/officeDocument/2006/relationships/image" Target="../media/image2.png"/><Relationship Id="rId21" Type="http://schemas.openxmlformats.org/officeDocument/2006/relationships/image" Target="../media/image314.png"/><Relationship Id="rId7" Type="http://schemas.openxmlformats.org/officeDocument/2006/relationships/image" Target="../media/image6.png"/><Relationship Id="rId12" Type="http://schemas.openxmlformats.org/officeDocument/2006/relationships/image" Target="../media/image170.png"/><Relationship Id="rId17" Type="http://schemas.openxmlformats.org/officeDocument/2006/relationships/image" Target="../media/image322.png"/><Relationship Id="rId2" Type="http://schemas.openxmlformats.org/officeDocument/2006/relationships/image" Target="../media/image309.png"/><Relationship Id="rId16" Type="http://schemas.openxmlformats.org/officeDocument/2006/relationships/image" Target="../media/image320.png"/><Relationship Id="rId20" Type="http://schemas.openxmlformats.org/officeDocument/2006/relationships/image" Target="../media/image3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19.png"/><Relationship Id="rId23" Type="http://schemas.openxmlformats.org/officeDocument/2006/relationships/image" Target="../media/image326.png"/><Relationship Id="rId10" Type="http://schemas.openxmlformats.org/officeDocument/2006/relationships/image" Target="../media/image168.png"/><Relationship Id="rId19" Type="http://schemas.openxmlformats.org/officeDocument/2006/relationships/image" Target="../media/image324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Relationship Id="rId14" Type="http://schemas.openxmlformats.org/officeDocument/2006/relationships/image" Target="../media/image318.png"/><Relationship Id="rId22" Type="http://schemas.openxmlformats.org/officeDocument/2006/relationships/image" Target="../media/image31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7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87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9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7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1.png"/><Relationship Id="rId17" Type="http://schemas.openxmlformats.org/officeDocument/2006/relationships/image" Target="../media/image336.png"/><Relationship Id="rId2" Type="http://schemas.openxmlformats.org/officeDocument/2006/relationships/image" Target="../media/image146.png"/><Relationship Id="rId16" Type="http://schemas.openxmlformats.org/officeDocument/2006/relationships/image" Target="../media/image3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6.png"/><Relationship Id="rId5" Type="http://schemas.openxmlformats.org/officeDocument/2006/relationships/image" Target="../media/image4.png"/><Relationship Id="rId15" Type="http://schemas.openxmlformats.org/officeDocument/2006/relationships/image" Target="../media/image334.png"/><Relationship Id="rId10" Type="http://schemas.openxmlformats.org/officeDocument/2006/relationships/image" Target="../media/image190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33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0.png"/><Relationship Id="rId18" Type="http://schemas.openxmlformats.org/officeDocument/2006/relationships/image" Target="../media/image34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38.png"/><Relationship Id="rId17" Type="http://schemas.openxmlformats.org/officeDocument/2006/relationships/image" Target="../media/image342.png"/><Relationship Id="rId2" Type="http://schemas.openxmlformats.org/officeDocument/2006/relationships/image" Target="../media/image146.png"/><Relationship Id="rId16" Type="http://schemas.openxmlformats.org/officeDocument/2006/relationships/image" Target="../media/image3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7.png"/><Relationship Id="rId5" Type="http://schemas.openxmlformats.org/officeDocument/2006/relationships/image" Target="../media/image4.png"/><Relationship Id="rId15" Type="http://schemas.openxmlformats.org/officeDocument/2006/relationships/image" Target="../media/image340.png"/><Relationship Id="rId10" Type="http://schemas.openxmlformats.org/officeDocument/2006/relationships/image" Target="../media/image10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3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5334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3400" y="7137400"/>
            <a:ext cx="2844800" cy="106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0" y="5245100"/>
            <a:ext cx="90551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035300" y="3276600"/>
            <a:ext cx="12230100" cy="800100"/>
          </a:xfrm>
          <a:prstGeom prst="rect">
            <a:avLst/>
          </a:prstGeom>
          <a:effectLst>
            <a:outerShdw blurRad="93345" dist="57150" dir="1740000">
              <a:srgbClr val="000000">
                <a:alpha val="32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500" b="1" i="0" u="none" strike="noStrike">
                <a:solidFill>
                  <a:srgbClr val="494A4E"/>
                </a:solidFill>
                <a:ea typeface="210 Cheoeumcheoreom Regular"/>
              </a:rPr>
              <a:t>결과</a:t>
            </a:r>
            <a:r>
              <a:rPr lang="en-US" sz="4500" b="1" i="0" u="none" strike="noStrike">
                <a:solidFill>
                  <a:srgbClr val="494A4E"/>
                </a:solidFill>
                <a:latin typeface="210 Cheoeumcheoreom Regular"/>
              </a:rPr>
              <a:t> </a:t>
            </a:r>
            <a:r>
              <a:rPr lang="ko-KR" sz="4500" b="1" i="0" u="none" strike="noStrike">
                <a:solidFill>
                  <a:srgbClr val="494A4E"/>
                </a:solidFill>
                <a:ea typeface="210 Cheoeumcheoreom Regular"/>
              </a:rPr>
              <a:t>보고서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60600" y="4902200"/>
            <a:ext cx="137668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5200" b="1" i="0" u="none" strike="noStrike">
                <a:solidFill>
                  <a:srgbClr val="000000"/>
                </a:solidFill>
                <a:ea typeface="Pretendard Bold"/>
              </a:rPr>
              <a:t>클라우드</a:t>
            </a:r>
            <a:r>
              <a:rPr lang="en-US" sz="52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52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Pretendard Bold"/>
              </a:rPr>
              <a:t>차세대</a:t>
            </a:r>
            <a:r>
              <a:rPr lang="en-US" sz="52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Pretendard Bold"/>
              </a:rPr>
              <a:t>디지털</a:t>
            </a:r>
            <a:r>
              <a:rPr lang="en-US" sz="52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Pretendard Bold"/>
              </a:rPr>
              <a:t>교육</a:t>
            </a:r>
            <a:r>
              <a:rPr lang="en-US" sz="52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Pretendard Bold"/>
              </a:rPr>
              <a:t>통합</a:t>
            </a:r>
            <a:r>
              <a:rPr lang="en-US" sz="52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Pretendard Bold"/>
              </a:rPr>
              <a:t>플랫폼</a:t>
            </a:r>
            <a:r>
              <a:rPr lang="en-US" sz="5200" b="1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200" b="1" i="0" u="none" strike="noStrike">
                <a:solidFill>
                  <a:srgbClr val="000000"/>
                </a:solidFill>
                <a:ea typeface="Pretendard Bold"/>
              </a:rPr>
              <a:t>구축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68100" y="8216900"/>
            <a:ext cx="637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66000"/>
              </a:lnSpc>
            </a:pPr>
            <a:r>
              <a:rPr lang="ko-KR" sz="2800" b="1" i="0" u="none" strike="noStrike">
                <a:solidFill>
                  <a:srgbClr val="595959"/>
                </a:solidFill>
                <a:ea typeface="Noto Sans CJK KR Medium"/>
              </a:rPr>
              <a:t>차정환</a:t>
            </a:r>
            <a:r>
              <a:rPr lang="en-US" sz="2800" b="1" i="0" u="none" strike="noStrike">
                <a:solidFill>
                  <a:srgbClr val="595959"/>
                </a:solidFill>
                <a:latin typeface="Noto Sans CJK KR Medium"/>
              </a:rPr>
              <a:t>, </a:t>
            </a:r>
            <a:r>
              <a:rPr lang="ko-KR" sz="2800" b="1" i="0" u="none" strike="noStrike">
                <a:solidFill>
                  <a:srgbClr val="595959"/>
                </a:solidFill>
                <a:ea typeface="Noto Sans CJK KR Medium"/>
              </a:rPr>
              <a:t>이주휘</a:t>
            </a:r>
            <a:r>
              <a:rPr lang="en-US" sz="2800" b="1" i="0" u="none" strike="noStrike">
                <a:solidFill>
                  <a:srgbClr val="595959"/>
                </a:solidFill>
                <a:latin typeface="Noto Sans CJK KR Medium"/>
              </a:rPr>
              <a:t>, </a:t>
            </a:r>
            <a:r>
              <a:rPr lang="ko-KR" sz="2800" b="1" i="0" u="none" strike="noStrike">
                <a:solidFill>
                  <a:srgbClr val="595959"/>
                </a:solidFill>
                <a:ea typeface="Noto Sans CJK KR Medium"/>
              </a:rPr>
              <a:t>김현정</a:t>
            </a:r>
            <a:r>
              <a:rPr lang="en-US" sz="2800" b="1" i="0" u="none" strike="noStrike">
                <a:solidFill>
                  <a:srgbClr val="595959"/>
                </a:solidFill>
                <a:latin typeface="Noto Sans CJK KR Medium"/>
              </a:rPr>
              <a:t>, </a:t>
            </a:r>
            <a:r>
              <a:rPr lang="ko-KR" sz="2800" b="1" i="0" u="none" strike="noStrike">
                <a:solidFill>
                  <a:srgbClr val="595959"/>
                </a:solidFill>
                <a:ea typeface="Noto Sans CJK KR Medium"/>
              </a:rPr>
              <a:t>이태호</a:t>
            </a:r>
            <a:r>
              <a:rPr lang="en-US" sz="2800" b="1" i="0" u="none" strike="noStrike">
                <a:solidFill>
                  <a:srgbClr val="595959"/>
                </a:solidFill>
                <a:latin typeface="Noto Sans CJK KR Medium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2800" b="1" i="0" u="none" strike="noStrike">
                <a:solidFill>
                  <a:srgbClr val="595959"/>
                </a:solidFill>
                <a:ea typeface="Noto Sans CJK KR Medium"/>
              </a:rPr>
              <a:t>박상수</a:t>
            </a:r>
            <a:r>
              <a:rPr lang="en-US" sz="2800" b="1" i="0" u="none" strike="noStrike">
                <a:solidFill>
                  <a:srgbClr val="595959"/>
                </a:solidFill>
                <a:latin typeface="Noto Sans CJK KR Medium"/>
              </a:rPr>
              <a:t>, </a:t>
            </a:r>
            <a:r>
              <a:rPr lang="ko-KR" sz="2800" b="1" i="0" u="none" strike="noStrike">
                <a:solidFill>
                  <a:srgbClr val="595959"/>
                </a:solidFill>
                <a:ea typeface="Noto Sans CJK KR Medium"/>
              </a:rPr>
              <a:t>이세찬</a:t>
            </a:r>
            <a:r>
              <a:rPr lang="en-US" sz="2800" b="1" i="0" u="none" strike="noStrike">
                <a:solidFill>
                  <a:srgbClr val="595959"/>
                </a:solidFill>
                <a:latin typeface="Noto Sans CJK KR Medium"/>
              </a:rPr>
              <a:t>, </a:t>
            </a:r>
            <a:r>
              <a:rPr lang="ko-KR" sz="2800" b="1" i="0" u="none" strike="noStrike">
                <a:solidFill>
                  <a:srgbClr val="595959"/>
                </a:solidFill>
                <a:ea typeface="Noto Sans CJK KR Medium"/>
              </a:rPr>
              <a:t>이용호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05700" y="8724900"/>
            <a:ext cx="32258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210 Santorini Regular"/>
              </a:rPr>
              <a:t>2025 - 01 - 07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0600" y="2857500"/>
            <a:ext cx="14236700" cy="509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21000" y="7429500"/>
            <a:ext cx="2146300" cy="2413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451100" y="4724400"/>
            <a:ext cx="30734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사이트에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등록된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사용자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사용자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소통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시스템인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쪽지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기능을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소통이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85100" y="4724400"/>
            <a:ext cx="30734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회원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유형별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게시판에서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게시글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작성이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0200" y="4686300"/>
            <a:ext cx="34036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강사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Q&amp;A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게시판에서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공지사항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작성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학생의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질문에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등록이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학생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공지사항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질문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작성이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00" y="1701800"/>
            <a:ext cx="2095500" cy="635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8534400" y="1803400"/>
            <a:ext cx="14097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소통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시스템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" y="1612900"/>
            <a:ext cx="5397500" cy="1549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50900" y="1524000"/>
            <a:ext cx="6680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목표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구체화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상세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10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810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8161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100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4100" y="1422400"/>
            <a:ext cx="3886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 -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쪽지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보내기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2800" y="2336800"/>
            <a:ext cx="3416300" cy="440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200000">
            <a:off x="5930900" y="3213100"/>
            <a:ext cx="1905000" cy="1600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1200" y="1930400"/>
            <a:ext cx="6172200" cy="283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3500" y="6426200"/>
            <a:ext cx="6172200" cy="2984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10920000">
            <a:off x="9486900" y="4787900"/>
            <a:ext cx="1905000" cy="1600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87200" y="5041900"/>
            <a:ext cx="4445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5976600" y="5041900"/>
            <a:ext cx="444500" cy="1054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204700" y="5346700"/>
            <a:ext cx="3873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사람에게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보내는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보내는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관점으로만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해석되어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보낸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메일에서만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8712200"/>
          </a:xfrm>
          <a:prstGeom prst="rect">
            <a:avLst/>
          </a:prstGeom>
          <a:effectLst>
            <a:outerShdw blurRad="944455" dist="536006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쪽지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67100" y="1511300"/>
            <a:ext cx="14986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쪽지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83000" y="1485900"/>
            <a:ext cx="1066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33000" y="2781300"/>
            <a:ext cx="72390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컴포넌트는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서버측의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동적으로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렌더링하도록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분기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설계한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최상위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컴포넌트이다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817100" y="5143500"/>
            <a:ext cx="55753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서버에서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조회하게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되면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쪽지함의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식별자로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식별자를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닉네임을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컴포넌트를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하위에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두어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실시간으로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변경되었을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변동되는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구조이다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9300" y="5054600"/>
            <a:ext cx="469900" cy="1143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36800" y="5054600"/>
            <a:ext cx="469900" cy="1143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7100" y="2578100"/>
            <a:ext cx="241300" cy="584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70400" y="2616200"/>
            <a:ext cx="241300" cy="584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474200" y="7988300"/>
            <a:ext cx="5575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관심사를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분리하여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로직과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스타일을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분리하여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설계했다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34500" y="7874000"/>
            <a:ext cx="292100" cy="736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12800" y="7861300"/>
            <a:ext cx="292100" cy="736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6500" y="1892300"/>
            <a:ext cx="6159500" cy="7467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420000">
            <a:off x="5041900" y="5207000"/>
            <a:ext cx="4584700" cy="152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600000">
            <a:off x="3390900" y="7480300"/>
            <a:ext cx="59944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360000">
            <a:off x="5499100" y="2997200"/>
            <a:ext cx="4203700" cy="177800"/>
          </a:xfrm>
          <a:prstGeom prst="rect">
            <a:avLst/>
          </a:prstGeom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0DB40107-CD61-477A-8187-4397C4C3CA48}"/>
              </a:ext>
            </a:extLst>
          </p:cNvPr>
          <p:cNvSpPr txBox="1"/>
          <p:nvPr/>
        </p:nvSpPr>
        <p:spPr>
          <a:xfrm>
            <a:off x="14414500" y="609600"/>
            <a:ext cx="18161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101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8712200"/>
          </a:xfrm>
          <a:prstGeom prst="rect">
            <a:avLst/>
          </a:prstGeom>
          <a:effectLst>
            <a:outerShdw blurRad="944455" dist="536006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쪽지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67100" y="1511300"/>
            <a:ext cx="14986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쪽지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83000" y="1485900"/>
            <a:ext cx="1066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Java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500" y="2222500"/>
            <a:ext cx="11099800" cy="52451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731500" y="7607300"/>
            <a:ext cx="55753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엔드포인트는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JPA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받은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쪽지함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관점의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내용에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결과를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나타낸다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API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형태로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제작하여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페이지를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벗어난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행동에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대해서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권한까지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조작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75900" y="7518400"/>
            <a:ext cx="584200" cy="1422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76600" y="7454900"/>
            <a:ext cx="584200" cy="1422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6180000">
            <a:off x="10299700" y="6527800"/>
            <a:ext cx="863600" cy="876300"/>
          </a:xfrm>
          <a:prstGeom prst="rect">
            <a:avLst/>
          </a:prstGeom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1BD431E3-124C-4DC4-8BE1-CAB0F1B13F40}"/>
              </a:ext>
            </a:extLst>
          </p:cNvPr>
          <p:cNvSpPr txBox="1"/>
          <p:nvPr/>
        </p:nvSpPr>
        <p:spPr>
          <a:xfrm>
            <a:off x="14414500" y="609600"/>
            <a:ext cx="18161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102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91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44800"/>
            <a:ext cx="77597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향후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계획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3594100"/>
            <a:ext cx="6172200" cy="55753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AB205D6C-9D50-409F-B4EE-8CEAF1B3FF2F}"/>
              </a:ext>
            </a:extLst>
          </p:cNvPr>
          <p:cNvSpPr txBox="1"/>
          <p:nvPr/>
        </p:nvSpPr>
        <p:spPr>
          <a:xfrm>
            <a:off x="14414500" y="609600"/>
            <a:ext cx="18161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103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2133600"/>
            <a:ext cx="16395700" cy="7124700"/>
          </a:xfrm>
          <a:prstGeom prst="rect">
            <a:avLst/>
          </a:prstGeom>
          <a:effectLst>
            <a:outerShdw blurRad="947969" dist="274038" dir="4020000">
              <a:srgbClr val="000000">
                <a:alpha val="2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향후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계획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4100" y="2324100"/>
            <a:ext cx="5168900" cy="622300"/>
          </a:xfrm>
          <a:prstGeom prst="rect">
            <a:avLst/>
          </a:prstGeom>
          <a:effectLst>
            <a:outerShdw dist="35560" dir="1380000">
              <a:srgbClr val="0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1" i="0" u="none" strike="noStrike">
                <a:solidFill>
                  <a:srgbClr val="000000"/>
                </a:solidFill>
                <a:ea typeface="210 Neverland Light"/>
              </a:rPr>
              <a:t>시험</a:t>
            </a:r>
            <a:r>
              <a:rPr lang="en-US" sz="3500" b="1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210 Neverland Light"/>
              </a:rPr>
              <a:t>시스템</a:t>
            </a:r>
            <a:r>
              <a:rPr lang="en-US" sz="3500" b="1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210 Neverland Light"/>
              </a:rPr>
              <a:t>추가</a:t>
            </a:r>
            <a:r>
              <a:rPr lang="en-US" sz="3500" b="1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3500" b="1" i="0" u="none" strike="noStrike">
                <a:solidFill>
                  <a:srgbClr val="000000"/>
                </a:solidFill>
                <a:ea typeface="210 Neverland Light"/>
              </a:rPr>
              <a:t>개발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7300" y="3314700"/>
            <a:ext cx="9588500" cy="434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2024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년 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12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월 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23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일 </a:t>
            </a:r>
            <a:r>
              <a:rPr lang="ko-KR" altLang="en-US" sz="2400" b="1" i="0" u="none" strike="noStrike" dirty="0" err="1">
                <a:solidFill>
                  <a:srgbClr val="000000"/>
                </a:solidFill>
                <a:latin typeface="Noto Sans CJK KR Regular"/>
              </a:rPr>
              <a:t>인크루트의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 테스트플랫폼 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고사장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이 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20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대 이상 대학생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·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취업준비생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·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직장인을 대상으로 실시한 설문조사에 내용을 </a:t>
            </a:r>
            <a:endParaRPr lang="en-US" altLang="ko-KR" sz="2400" b="1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발췌 한 것입니다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2400" b="1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온라인 시험의 장단점은 무엇인가요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?'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라는 질문에 단점으로 가장 많이 뽑힌 내용이 부정행위의 위험성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(68%)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이었다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altLang="ko-KR" sz="2400" b="1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AI 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기반 행동 분석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실시간 시험 환경 모니터링 등의 기술이 접목된</a:t>
            </a:r>
            <a:endParaRPr lang="en-US" altLang="ko-KR" sz="2400" b="1" i="0" u="none" strike="noStrike" dirty="0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부인방지 시스템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altLang="en-US" sz="2400" b="1" i="0" u="none" strike="noStrike" dirty="0">
                <a:solidFill>
                  <a:srgbClr val="000000"/>
                </a:solidFill>
                <a:latin typeface="Noto Sans CJK KR Regular"/>
              </a:rPr>
              <a:t>을 부착한 시험 시스템을 추가적으로 개발하여 시험의 공정성과 투명성을 보장하고 신뢰할 수 있는 시험 환경을 제공하여 플랫폼의 교육과정에 대한 신뢰도를 높일 것입니다</a:t>
            </a:r>
            <a:r>
              <a:rPr lang="en-US" altLang="ko-KR" sz="2400" b="1" i="0" u="none" strike="noStrike" dirty="0">
                <a:solidFill>
                  <a:srgbClr val="000000"/>
                </a:solidFill>
                <a:latin typeface="Noto Sans CJK KR Regular"/>
              </a:rPr>
              <a:t>.</a:t>
            </a:r>
            <a:endParaRPr lang="en-US" sz="2400" b="1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17300" y="2768600"/>
            <a:ext cx="5346700" cy="6172200"/>
          </a:xfrm>
          <a:prstGeom prst="rect">
            <a:avLst/>
          </a:prstGeom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A7449A41-4B92-4EA0-86E4-9095ECD78ED4}"/>
              </a:ext>
            </a:extLst>
          </p:cNvPr>
          <p:cNvSpPr txBox="1"/>
          <p:nvPr/>
        </p:nvSpPr>
        <p:spPr>
          <a:xfrm>
            <a:off x="14414500" y="609600"/>
            <a:ext cx="18161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104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11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44800"/>
            <a:ext cx="88519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수행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소감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1900" y="3263900"/>
            <a:ext cx="6172200" cy="6172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E6E86F6F-9FE7-4D01-A792-BABBDB406461}"/>
              </a:ext>
            </a:extLst>
          </p:cNvPr>
          <p:cNvSpPr txBox="1"/>
          <p:nvPr/>
        </p:nvSpPr>
        <p:spPr>
          <a:xfrm>
            <a:off x="14414500" y="609600"/>
            <a:ext cx="18161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105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969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1612900"/>
            <a:ext cx="5168900" cy="154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8900" y="2692400"/>
            <a:ext cx="3454400" cy="4089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50900" y="1524000"/>
            <a:ext cx="4953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수행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소감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0500" y="2692400"/>
            <a:ext cx="3860800" cy="4419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2800" y="5308600"/>
            <a:ext cx="7620000" cy="383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0900" y="5308600"/>
            <a:ext cx="7620000" cy="383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051300" y="5473700"/>
            <a:ext cx="1320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차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정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0500" y="5473700"/>
            <a:ext cx="1320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주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7600" y="6400800"/>
            <a:ext cx="7124700" cy="163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프로젝트는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기술을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습득하고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실제로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적용하는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과정이었습니다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1494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프로젝트를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수행하는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동안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팀원들과의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역할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분담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소통에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중점을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두었으며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l">
              <a:lnSpc>
                <a:spcPct val="1494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문제의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본질을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파악하고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효과적으로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해결하는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방법을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익힐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있었습니다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1494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이러한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경험은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기술적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성장뿐만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아니라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협업의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중요성에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인식을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심어주었으며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l">
              <a:lnSpc>
                <a:spcPct val="1494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앞으로도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새로운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기술에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도전하고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지속적으로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성장하고자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결의를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다지게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8400" y="6362700"/>
            <a:ext cx="7124700" cy="209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여러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인원이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하나의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팀으로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결집하여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공동의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목표를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향해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나아가는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협업에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교훈을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얻었다고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생각합니다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1328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프로젝트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시작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이전에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팀이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활동할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공통의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프레임워크를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구축하고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l">
              <a:lnSpc>
                <a:spcPct val="1328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일관된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방향성을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설정하여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이탈하지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않도록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협업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도구를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활용하여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의견을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수립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수렴하는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얼마나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중요한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요소인지를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깨닫게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이론적으로만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학습했던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기술들을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실제로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적용해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보면서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직면했던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문제들을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해결해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나가는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일련의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328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과정들이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저에게는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매우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귀중한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자산이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것이라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생각합니다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9F0E9099-FCCC-4449-ACF4-B1E226A028E1}"/>
              </a:ext>
            </a:extLst>
          </p:cNvPr>
          <p:cNvSpPr txBox="1"/>
          <p:nvPr/>
        </p:nvSpPr>
        <p:spPr>
          <a:xfrm>
            <a:off x="14414500" y="609600"/>
            <a:ext cx="18161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106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0100" y="3111500"/>
            <a:ext cx="3302000" cy="2971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3162300"/>
            <a:ext cx="2311400" cy="4165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44500" y="2971800"/>
            <a:ext cx="3454400" cy="3352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100" y="1612900"/>
            <a:ext cx="5168900" cy="154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2000" y="5588000"/>
            <a:ext cx="5270500" cy="383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100" y="5588000"/>
            <a:ext cx="5257800" cy="383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55500" y="5575300"/>
            <a:ext cx="5257800" cy="3835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50900" y="1524000"/>
            <a:ext cx="4953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수행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소감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730500" y="5816600"/>
            <a:ext cx="1320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김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현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83600" y="5854700"/>
            <a:ext cx="1320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용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11300" y="5816600"/>
            <a:ext cx="1320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박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상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2500" y="6375400"/>
            <a:ext cx="4978400" cy="260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프로젝트에서는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예상치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못한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변화가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다수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발생하여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명확하게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정의하고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계획하는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어려움을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겪었습니다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초기에는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수정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사항을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신속하게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인지하지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못하여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좌절감을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느꼈으나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팀원들과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함께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심도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있게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고민하고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해결책을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모색함으로써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적응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속도가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향상되었습니다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이로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인해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최종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결과물에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만족감을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느낄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있었습니다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경험을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상황에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맞추어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계획을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조정하는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얼마나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중요한지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그리고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목표를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지속적으로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점검하며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유연하게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대응하는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능력을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기르는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얼마나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가치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있는지를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깨달았습니다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프로젝트를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팀워크의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중요성을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다시금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인식할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있었으며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향후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도전에서도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대비할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있을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것이라는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확신을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갖게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667500" y="6629400"/>
            <a:ext cx="4978400" cy="209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프로젝트에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참여하는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전체적인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방향을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07899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파악하는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어려움을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겪었으며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의견을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조율하는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07899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혼란을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경험했었습니다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07899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하지만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동료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원활한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소통을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문제를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07899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신속하게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해결할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있었고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이러한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경험을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07899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팀원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간의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소통의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중요성을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깊이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인식하게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107899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열린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대화를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문제를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효과적으로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해결하며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l">
              <a:lnSpc>
                <a:spcPct val="107899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협력의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가치가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프로젝트의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성공에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기여한다는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사실을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깨달았습니다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07899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이러한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경험을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다음에도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헤쳐나아갈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것입니다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20600" y="6477000"/>
            <a:ext cx="4978400" cy="237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프로젝트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시작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이전에는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오차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없는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진행을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프레임워크를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구축하고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다양한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협업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도구를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활용하여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의견을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수립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수렴하는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얼마나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중요한지에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대해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인식하게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학습한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이론을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상황에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적용하고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경험했던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문제들을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해결하는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과정은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저에게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귀중한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지식이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것이라고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사료됩니다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기술적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성장뿐만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아니라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문제에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직면했을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어떤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거쳐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해결할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있는지에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통찰을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얻게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되는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계기가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프로젝트는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여러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인원과의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협업을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결과물을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도출하기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많은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노력을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기울였으며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</a:p>
          <a:p>
            <a:pPr lvl="0" algn="l">
              <a:lnSpc>
                <a:spcPct val="99600"/>
              </a:lnSpc>
            </a:pP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습득한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지식을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향후에도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문제를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직면하더라도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해쳐나갈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</a:p>
          <a:p>
            <a:pPr lvl="0" algn="l">
              <a:lnSpc>
                <a:spcPct val="99600"/>
              </a:lnSpc>
            </a:pP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있을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것이라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400" b="1" i="0" u="none" strike="noStrike">
                <a:solidFill>
                  <a:srgbClr val="000000"/>
                </a:solidFill>
                <a:ea typeface="Noto Sans CJK KR Regular"/>
              </a:rPr>
              <a:t>생각합니다</a:t>
            </a:r>
            <a:r>
              <a:rPr lang="en-US" sz="14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CC5F61CE-D399-4784-8F66-DC16E4F78CD6}"/>
              </a:ext>
            </a:extLst>
          </p:cNvPr>
          <p:cNvSpPr txBox="1"/>
          <p:nvPr/>
        </p:nvSpPr>
        <p:spPr>
          <a:xfrm>
            <a:off x="14414500" y="609600"/>
            <a:ext cx="18161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107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1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1612900"/>
            <a:ext cx="5168900" cy="154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50900" y="1524000"/>
            <a:ext cx="4953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수행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소감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17300" y="2819400"/>
            <a:ext cx="4216400" cy="336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2800" y="5308600"/>
            <a:ext cx="7620000" cy="383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8800" y="2819400"/>
            <a:ext cx="3238500" cy="3149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900" y="5308600"/>
            <a:ext cx="7620000" cy="3835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051300" y="5473700"/>
            <a:ext cx="1320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세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0500" y="5473700"/>
            <a:ext cx="1320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태</a:t>
            </a: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Noto Sans CJK KR Regular"/>
              </a:rPr>
              <a:t>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7600" y="6337300"/>
            <a:ext cx="71247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프로젝트에서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처음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스토리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보드를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이해하는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시간이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걸렸지만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진행하며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단계에서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새로운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배우는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경험이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매우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흥미로웠습니다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</a:p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통합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발생한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오류로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인해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작업한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코드를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되돌아보는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소중한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시간을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가졌고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</a:p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과정에서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코드의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품질과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일관성을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유지하는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얼마나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중요한지를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깨닫게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이번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프로젝트를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얻은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경험은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앞으로의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작업에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도움이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것입니다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지속적인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학습과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개선을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더욱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훌륭한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결과물을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만들수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있을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것이라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생각합니다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1400" y="6337300"/>
            <a:ext cx="72771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처음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수행하는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대규모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프로젝트에서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팀원의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스토리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보드를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이해하는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어려움을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겪었으나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이러한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어려움을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극복하며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한층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발전하는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자신에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대해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자부심을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느꼈습니다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참조해야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테이블이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다수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존재하여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분석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과정이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복잡하게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느껴졌고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구조를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사전에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정리하는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것이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중요하다는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점을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깨달았습니다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프로젝트를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진행하면서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팀원들의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도움과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협력을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복잡한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구조를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극복할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있었습니다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141100"/>
              </a:lnSpc>
            </a:pP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이러한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경험이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나를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성장시킬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있다는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것을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실감하게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되었습니다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67BAA4BB-1581-4B44-B9AB-8CA88031DA82}"/>
              </a:ext>
            </a:extLst>
          </p:cNvPr>
          <p:cNvSpPr txBox="1"/>
          <p:nvPr/>
        </p:nvSpPr>
        <p:spPr>
          <a:xfrm>
            <a:off x="14414500" y="609600"/>
            <a:ext cx="18161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108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0" y="7429500"/>
            <a:ext cx="2146300" cy="2413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3162300"/>
            <a:ext cx="8839200" cy="509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902200" y="4914900"/>
            <a:ext cx="3403600" cy="334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과제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제출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결과를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저장한다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수행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결과를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저장한다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학습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시청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기록을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저장한다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사용자의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접속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기록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저장한다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비밀번호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변경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비밀번호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변경일자를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저장한다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4991100"/>
            <a:ext cx="3403600" cy="306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강사는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제출된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과제에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통계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책임자는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결과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통계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학생은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과정의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진행율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지표를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접속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기록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비밀번호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변경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기록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8900" y="1701800"/>
            <a:ext cx="29083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62900" y="1803400"/>
            <a:ext cx="23495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집계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시스템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" y="1612900"/>
            <a:ext cx="5397500" cy="1549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50900" y="1524000"/>
            <a:ext cx="6680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목표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구체화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상세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44800"/>
            <a:ext cx="113792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3800" y="4978400"/>
            <a:ext cx="5753100" cy="3987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1612900"/>
            <a:ext cx="7404100" cy="154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3900" y="2870200"/>
            <a:ext cx="3454400" cy="408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6900" y="5092700"/>
            <a:ext cx="5003800" cy="4178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50900" y="1524000"/>
            <a:ext cx="670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400" y="2870200"/>
            <a:ext cx="3860800" cy="4419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29100" y="5092700"/>
            <a:ext cx="5003800" cy="4178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572000" y="6083300"/>
            <a:ext cx="4381500" cy="302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Neverland Light"/>
              </a:rPr>
              <a:t>차정환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팀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총괄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관리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(PM),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프론트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리더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(PL)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>
              <a:solidFill>
                <a:srgbClr val="000000"/>
              </a:solidFill>
              <a:latin typeface="210 Neverland Light"/>
            </a:endParaRP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WeGoHiVE DB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학습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시스템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풀스택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과제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제출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풀스택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파일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시스템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유형별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책임자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페이지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프론트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엔드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메인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페이지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풀스택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210 Neverlan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67900" y="6324600"/>
            <a:ext cx="4381500" cy="252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Neverland Light"/>
              </a:rPr>
              <a:t>이주휘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백엔드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프로젝트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리더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(PL)</a:t>
            </a:r>
          </a:p>
          <a:p>
            <a:pPr lvl="0" algn="l">
              <a:lnSpc>
                <a:spcPct val="99600"/>
              </a:lnSpc>
            </a:pPr>
            <a:endParaRPr lang="en-US" sz="1700" b="0" i="0" u="none" strike="noStrike">
              <a:solidFill>
                <a:srgbClr val="000000"/>
              </a:solidFill>
              <a:latin typeface="210 Neverland Light"/>
            </a:endParaRP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WeGoHiVE DB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로그인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시스템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풀스택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쪽지함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풀스택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사이트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관리자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페이지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백엔드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인프라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구축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210 Neverland Light"/>
              </a:rPr>
              <a:t>배포</a:t>
            </a: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210 Neverlan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1612900"/>
            <a:ext cx="7404100" cy="154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50900" y="1524000"/>
            <a:ext cx="670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900" y="3111500"/>
            <a:ext cx="3302000" cy="297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200" y="2971800"/>
            <a:ext cx="2311400" cy="4165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6700" y="5041900"/>
            <a:ext cx="5003800" cy="4178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778000" y="6337300"/>
            <a:ext cx="48768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Neverland Light"/>
              </a:rPr>
              <a:t>김현정</a:t>
            </a:r>
          </a:p>
          <a:p>
            <a:pPr lvl="0" algn="l">
              <a:lnSpc>
                <a:spcPct val="135289"/>
              </a:lnSpc>
            </a:pPr>
            <a:endParaRPr lang="ko-KR" sz="20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강사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배치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시스템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풀스택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나의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강의실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과정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정보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조회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풀스택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   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강사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페이지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개인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정보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변경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시스템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풀스택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94500" y="5041900"/>
            <a:ext cx="5003800" cy="4178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124700" y="6464300"/>
            <a:ext cx="43815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528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210 Neverland Light"/>
              </a:rPr>
              <a:t>이용호</a:t>
            </a:r>
          </a:p>
          <a:p>
            <a:pPr lvl="0" algn="l">
              <a:lnSpc>
                <a:spcPct val="135289"/>
              </a:lnSpc>
            </a:pPr>
            <a:endParaRPr lang="ko-KR" sz="19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강사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페이지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프론트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나의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강의실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프론트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개별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과목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조회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신청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프론트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   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 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82500" y="2959100"/>
            <a:ext cx="3454400" cy="335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0100" y="4965700"/>
            <a:ext cx="5003800" cy="4178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611100" y="6464300"/>
            <a:ext cx="4381500" cy="176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5289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Neverland Light"/>
              </a:rPr>
              <a:t>박상수</a:t>
            </a:r>
          </a:p>
          <a:p>
            <a:pPr lvl="0" algn="l">
              <a:lnSpc>
                <a:spcPct val="135289"/>
              </a:lnSpc>
            </a:pPr>
            <a:endParaRPr lang="ko-KR" sz="20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사이트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관리자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프론트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유형별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게시판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프론트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과정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목록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프론트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1612900"/>
            <a:ext cx="7404100" cy="154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4500" y="2832100"/>
            <a:ext cx="4216400" cy="3365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50900" y="1524000"/>
            <a:ext cx="6705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역할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4500" y="2870200"/>
            <a:ext cx="3238500" cy="314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3200" y="5130800"/>
            <a:ext cx="5003800" cy="4178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483100" y="6223000"/>
            <a:ext cx="4381500" cy="254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Neverland Light"/>
              </a:rPr>
              <a:t>이세찬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강사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페이지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백엔드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나의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강의실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백엔드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개별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과목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조회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신청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백엔드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 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   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endParaRPr lang="ko-KR" sz="17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99600"/>
              </a:lnSpc>
            </a:pPr>
            <a:endParaRPr lang="ko-KR" sz="17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99600"/>
              </a:lnSpc>
            </a:pPr>
            <a:endParaRPr lang="ko-KR" sz="1700" b="0" i="0" u="none" strike="noStrike">
              <a:solidFill>
                <a:srgbClr val="000000"/>
              </a:solidFill>
              <a:ea typeface="210 Neverland Light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1000" y="5130800"/>
            <a:ext cx="5003800" cy="4178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664700" y="6210300"/>
            <a:ext cx="4381500" cy="227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210 Neverland Light"/>
              </a:rPr>
              <a:t>이태호</a:t>
            </a:r>
          </a:p>
          <a:p>
            <a:pPr lvl="0" algn="l">
              <a:lnSpc>
                <a:spcPct val="99600"/>
              </a:lnSpc>
            </a:pPr>
            <a:endParaRPr lang="ko-KR" sz="2000" b="0" i="0" u="none" strike="noStrike">
              <a:solidFill>
                <a:srgbClr val="000000"/>
              </a:solidFill>
              <a:ea typeface="210 Neverland Light"/>
            </a:endParaRP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유형별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게시판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백엔드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과정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목록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백엔드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유형별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책임자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페이지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백엔드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135289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-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파일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시스템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설계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및</a:t>
            </a:r>
            <a:r>
              <a:rPr lang="en-US" sz="1700" b="0" i="0" u="none" strike="noStrike">
                <a:solidFill>
                  <a:srgbClr val="000000"/>
                </a:solidFill>
                <a:latin typeface="210 Neverland Light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210 Neverland Light"/>
              </a:rPr>
              <a:t>구현</a:t>
            </a:r>
          </a:p>
          <a:p>
            <a:pPr lvl="0" algn="l">
              <a:lnSpc>
                <a:spcPct val="99600"/>
              </a:lnSpc>
            </a:pPr>
            <a:endParaRPr lang="ko-KR" sz="1700" b="0" i="0" u="none" strike="noStrike">
              <a:solidFill>
                <a:srgbClr val="000000"/>
              </a:solidFill>
              <a:ea typeface="210 Neverlan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32100"/>
            <a:ext cx="8356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7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7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000000"/>
                </a:solidFill>
                <a:ea typeface="Pretendard Bold"/>
              </a:rPr>
              <a:t>환경</a:t>
            </a:r>
            <a:r>
              <a:rPr lang="en-US" sz="7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7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000000"/>
                </a:solidFill>
                <a:ea typeface="Pretendard Bold"/>
              </a:rPr>
              <a:t>사용</a:t>
            </a:r>
            <a:r>
              <a:rPr lang="en-US" sz="7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00" b="0" i="0" u="none" strike="noStrike">
                <a:solidFill>
                  <a:srgbClr val="000000"/>
                </a:solidFill>
                <a:ea typeface="Pretendard Bold"/>
              </a:rPr>
              <a:t>기술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7200" y="4914900"/>
            <a:ext cx="4940300" cy="4343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20700"/>
            <a:ext cx="17360900" cy="9245600"/>
          </a:xfrm>
          <a:prstGeom prst="rect">
            <a:avLst/>
          </a:prstGeom>
          <a:effectLst>
            <a:outerShdw blurRad="1062876" dist="355386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5118100" cy="154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5200" y="1701800"/>
            <a:ext cx="4978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환경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사용기술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00" y="2895600"/>
            <a:ext cx="6794500" cy="2095500"/>
          </a:xfrm>
          <a:prstGeom prst="rect">
            <a:avLst/>
          </a:prstGeom>
          <a:effectLst>
            <a:outerShdw blurRad="43934" dist="193876" dir="2700000">
              <a:srgbClr val="000000">
                <a:alpha val="59000"/>
              </a:srgbClr>
            </a:outerShdw>
          </a:effectLst>
        </p:spPr>
      </p:pic>
      <p:sp>
        <p:nvSpPr>
          <p:cNvPr id="13" name="TextBox 13"/>
          <p:cNvSpPr txBox="1"/>
          <p:nvPr/>
        </p:nvSpPr>
        <p:spPr>
          <a:xfrm>
            <a:off x="1549400" y="3492500"/>
            <a:ext cx="1371600" cy="393700"/>
          </a:xfrm>
          <a:prstGeom prst="rect">
            <a:avLst/>
          </a:prstGeom>
          <a:effectLst>
            <a:outerShdw dist="14137" dir="2700000">
              <a:srgbClr val="000000">
                <a:alpha val="59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SpoqaHanSans-Bold"/>
              </a:rPr>
              <a:t>사용</a:t>
            </a:r>
            <a:r>
              <a:rPr lang="en-US" sz="22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200" b="0" i="0" u="none" strike="noStrike">
                <a:solidFill>
                  <a:srgbClr val="FFFFFF"/>
                </a:solidFill>
                <a:ea typeface="SpoqaHanSans-Bold"/>
              </a:rPr>
              <a:t>언어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39200" y="2857500"/>
            <a:ext cx="8572500" cy="2654300"/>
          </a:xfrm>
          <a:prstGeom prst="rect">
            <a:avLst/>
          </a:prstGeom>
          <a:effectLst>
            <a:outerShdw blurRad="69862" dist="244481" dir="2700000">
              <a:srgbClr val="000000">
                <a:alpha val="59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9156700" y="3606800"/>
            <a:ext cx="1727200" cy="508000"/>
          </a:xfrm>
          <a:prstGeom prst="rect">
            <a:avLst/>
          </a:prstGeom>
          <a:effectLst>
            <a:outerShdw dist="17827" dir="2700000">
              <a:srgbClr val="000000">
                <a:alpha val="59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SpoqaHanSans-Bold"/>
              </a:rPr>
              <a:t>프레임</a:t>
            </a:r>
            <a:r>
              <a:rPr lang="en-US" sz="28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SpoqaHanSans-Bold"/>
              </a:rPr>
              <a:t>워크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00" y="5778500"/>
            <a:ext cx="6794500" cy="2095500"/>
          </a:xfrm>
          <a:prstGeom prst="rect">
            <a:avLst/>
          </a:prstGeom>
          <a:effectLst>
            <a:outerShdw blurRad="43934" dist="193876" dir="2700000">
              <a:srgbClr val="000000">
                <a:alpha val="59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1549400" y="6362700"/>
            <a:ext cx="1371600" cy="393700"/>
          </a:xfrm>
          <a:prstGeom prst="rect">
            <a:avLst/>
          </a:prstGeom>
          <a:effectLst>
            <a:outerShdw dist="14137" dir="2700000">
              <a:srgbClr val="000000">
                <a:alpha val="59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>
                <a:solidFill>
                  <a:srgbClr val="FFFFFF"/>
                </a:solidFill>
                <a:ea typeface="SpoqaHanSans-Bold"/>
              </a:rPr>
              <a:t>서버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8100" y="5778500"/>
            <a:ext cx="6794500" cy="2095500"/>
          </a:xfrm>
          <a:prstGeom prst="rect">
            <a:avLst/>
          </a:prstGeom>
          <a:effectLst>
            <a:outerShdw blurRad="43934" dist="193876" dir="2700000">
              <a:srgbClr val="000000">
                <a:alpha val="59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9182100" y="6362700"/>
            <a:ext cx="1371600" cy="393700"/>
          </a:xfrm>
          <a:prstGeom prst="rect">
            <a:avLst/>
          </a:prstGeom>
          <a:effectLst>
            <a:outerShdw dist="14137" dir="2700000">
              <a:srgbClr val="000000">
                <a:alpha val="59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SpoqaHanSans-Bold"/>
              </a:rPr>
              <a:t>DB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4500" y="3073400"/>
            <a:ext cx="5029200" cy="1320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30500" y="3543300"/>
            <a:ext cx="17907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47600" y="3543300"/>
            <a:ext cx="1155700" cy="95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22400" y="3543300"/>
            <a:ext cx="1092200" cy="965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1700" y="6108700"/>
            <a:ext cx="2235200" cy="1028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7300" y="5880100"/>
            <a:ext cx="1498600" cy="14224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6600" y="6057900"/>
            <a:ext cx="2286000" cy="1143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47700" y="6045200"/>
            <a:ext cx="2133600" cy="1168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77600" y="3543300"/>
            <a:ext cx="939800" cy="9525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3454400" y="4826000"/>
            <a:ext cx="901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[Java]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17.0.13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66500" y="5156200"/>
            <a:ext cx="8890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[React]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18.0.0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06300" y="5156200"/>
            <a:ext cx="1790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[Tailwind CSS]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V2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51000" y="5156200"/>
            <a:ext cx="647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[Mui]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5.0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570200" y="5156200"/>
            <a:ext cx="15621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[SpringBoot]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3.3.6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305300" y="4826000"/>
            <a:ext cx="1041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[HTML5]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95900" y="4826000"/>
            <a:ext cx="14859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[JavaScript]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1.5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69100" y="4826000"/>
            <a:ext cx="838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[CSS3]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517900" y="7683500"/>
            <a:ext cx="20828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[Apache Tomcat]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10.1.33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629400" y="7683500"/>
            <a:ext cx="914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[NginX]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1.22.1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531600" y="7683500"/>
            <a:ext cx="990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[Oracle]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19C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008100" y="7683500"/>
            <a:ext cx="1041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[MySQL]</a:t>
            </a:r>
          </a:p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8.0.39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245600"/>
          </a:xfrm>
          <a:prstGeom prst="rect">
            <a:avLst/>
          </a:prstGeom>
          <a:effectLst>
            <a:outerShdw blurRad="1062876" dist="355386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200" y="4394200"/>
            <a:ext cx="7442200" cy="2298700"/>
          </a:xfrm>
          <a:prstGeom prst="rect">
            <a:avLst/>
          </a:prstGeom>
          <a:effectLst>
            <a:outerShdw blurRad="52721" dist="212381" dir="2700000">
              <a:srgbClr val="000000">
                <a:alpha val="59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990600" y="5080000"/>
            <a:ext cx="1498600" cy="368300"/>
          </a:xfrm>
          <a:prstGeom prst="rect">
            <a:avLst/>
          </a:prstGeom>
          <a:effectLst>
            <a:outerShdw dist="15487" dir="2700000">
              <a:srgbClr val="000000">
                <a:alpha val="59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SpoqaHanSans-Bold"/>
              </a:rPr>
              <a:t>인프라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5778500"/>
            <a:ext cx="8572500" cy="2654300"/>
          </a:xfrm>
          <a:prstGeom prst="rect">
            <a:avLst/>
          </a:prstGeom>
          <a:effectLst>
            <a:outerShdw blurRad="69862" dist="244481" dir="2700000">
              <a:srgbClr val="000000">
                <a:alpha val="59000"/>
              </a:srgbClr>
            </a:outerShdw>
          </a:effectLst>
        </p:spPr>
      </p:pic>
      <p:sp>
        <p:nvSpPr>
          <p:cNvPr id="14" name="TextBox 14"/>
          <p:cNvSpPr txBox="1"/>
          <p:nvPr/>
        </p:nvSpPr>
        <p:spPr>
          <a:xfrm>
            <a:off x="8775700" y="6565900"/>
            <a:ext cx="1727200" cy="431800"/>
          </a:xfrm>
          <a:prstGeom prst="rect">
            <a:avLst/>
          </a:prstGeom>
          <a:effectLst>
            <a:outerShdw dist="17827" dir="2700000">
              <a:srgbClr val="000000">
                <a:alpha val="59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SpoqaHanSans-Bold"/>
              </a:rPr>
              <a:t>라이브러리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2895600"/>
            <a:ext cx="8572500" cy="2654300"/>
          </a:xfrm>
          <a:prstGeom prst="rect">
            <a:avLst/>
          </a:prstGeom>
          <a:effectLst>
            <a:outerShdw blurRad="69862" dist="244481" dir="2700000">
              <a:srgbClr val="000000">
                <a:alpha val="59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8775700" y="3683000"/>
            <a:ext cx="1727200" cy="431800"/>
          </a:xfrm>
          <a:prstGeom prst="rect">
            <a:avLst/>
          </a:prstGeom>
          <a:effectLst>
            <a:outerShdw dist="17827" dir="2700000">
              <a:srgbClr val="000000">
                <a:alpha val="59000"/>
              </a:srgbClr>
            </a:outerShdw>
          </a:effectLst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FFFFFF"/>
                </a:solidFill>
                <a:ea typeface="SpoqaHanSans-Bold"/>
              </a:rPr>
              <a:t>협업</a:t>
            </a:r>
            <a:r>
              <a:rPr lang="en-US" sz="2800" b="0" i="0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800" b="0" i="0" u="none" strike="noStrike">
                <a:solidFill>
                  <a:srgbClr val="FFFFFF"/>
                </a:solidFill>
                <a:ea typeface="SpoqaHanSans-Bold"/>
              </a:rPr>
              <a:t>도구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22600" y="6451600"/>
            <a:ext cx="685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[EC2]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2900" y="4749800"/>
            <a:ext cx="977900" cy="111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2900" y="4749800"/>
            <a:ext cx="914400" cy="111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400" y="4800600"/>
            <a:ext cx="939800" cy="111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0700" y="4762500"/>
            <a:ext cx="10795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52200" y="3035300"/>
            <a:ext cx="914400" cy="81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296900" y="3035300"/>
            <a:ext cx="863600" cy="863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21000" y="2959100"/>
            <a:ext cx="1016000" cy="965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217400" y="4216400"/>
            <a:ext cx="965200" cy="812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427200" y="4241800"/>
            <a:ext cx="762000" cy="787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36300" y="5753100"/>
            <a:ext cx="1016000" cy="1016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119100" y="5854700"/>
            <a:ext cx="914400" cy="889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341600" y="5867400"/>
            <a:ext cx="965200" cy="927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10900" y="7505700"/>
            <a:ext cx="1371600" cy="419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738100" y="7505700"/>
            <a:ext cx="18923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011400" y="7505700"/>
            <a:ext cx="1625600" cy="4191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4025900" y="6464300"/>
            <a:ext cx="1130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[Amplify]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219700" y="6464300"/>
            <a:ext cx="1714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[API Gateway]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48500" y="6464300"/>
            <a:ext cx="711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[RDS]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88700" y="3924300"/>
            <a:ext cx="10668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[GitHub]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195300" y="3924300"/>
            <a:ext cx="10287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[Notion]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5303500" y="3937000"/>
            <a:ext cx="1625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[WhiteBoard]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185900" y="5156200"/>
            <a:ext cx="1257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[Swagger]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976100" y="5156200"/>
            <a:ext cx="1485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[ERD Cloud]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239500" y="6858000"/>
            <a:ext cx="660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[JJWT]</a:t>
            </a:r>
          </a:p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0.11.5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14300" y="6858000"/>
            <a:ext cx="1536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[Spring Security]</a:t>
            </a:r>
          </a:p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6.1.4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719300" y="6858000"/>
            <a:ext cx="2235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[Spring Starter WebFlux]</a:t>
            </a:r>
          </a:p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3.3.6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1290300" y="8191500"/>
            <a:ext cx="609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[NIVO]</a:t>
            </a:r>
          </a:p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0.88.0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284200" y="8191500"/>
            <a:ext cx="711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[AXIOS]</a:t>
            </a:r>
          </a:p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1.7.8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443200" y="8191500"/>
            <a:ext cx="952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[LOMBOK]</a:t>
            </a:r>
          </a:p>
          <a:p>
            <a:pPr lvl="0" algn="ct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1.18.30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600" y="1701800"/>
            <a:ext cx="5118100" cy="1549400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965200" y="1701800"/>
            <a:ext cx="4978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환경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사용기술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51" name="Picture 5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245600"/>
          </a:xfrm>
          <a:prstGeom prst="rect">
            <a:avLst/>
          </a:prstGeom>
          <a:effectLst>
            <a:outerShdw blurRad="1062876" dist="355386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5118100" cy="154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5200" y="1701800"/>
            <a:ext cx="4978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환경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사용기술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9300" y="2870200"/>
            <a:ext cx="12103100" cy="6045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0700" y="1701800"/>
            <a:ext cx="45466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19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43800" y="1701800"/>
            <a:ext cx="32766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시스템</a:t>
            </a:r>
            <a:r>
              <a:rPr lang="en-US" sz="3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아키텍처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alphaModFix amt="46000"/>
          </a:blip>
          <a:stretch>
            <a:fillRect/>
          </a:stretch>
        </p:blipFill>
        <p:spPr>
          <a:xfrm rot="5400000">
            <a:off x="6680200" y="4953000"/>
            <a:ext cx="7010400" cy="2463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0800" y="2730500"/>
            <a:ext cx="24384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77500" y="32893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6.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92700" y="7467600"/>
            <a:ext cx="453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요구사항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명세서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49000" y="42672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7.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15800" y="3327400"/>
            <a:ext cx="453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주요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화면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설계서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36300" y="5295900"/>
            <a:ext cx="4318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8.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15800" y="4343400"/>
            <a:ext cx="453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UML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7500" y="6375400"/>
            <a:ext cx="990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9.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15800" y="5359400"/>
            <a:ext cx="453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ER Diagram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77500" y="7404100"/>
            <a:ext cx="990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10.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15800" y="7404100"/>
            <a:ext cx="453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향후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개발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계획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54400" y="3352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1.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92700" y="3352800"/>
            <a:ext cx="4533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프로젝트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기획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54400" y="43688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2.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92700" y="4368800"/>
            <a:ext cx="4533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프로젝트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팀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구성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역할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54400" y="53975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3.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092700" y="5397500"/>
            <a:ext cx="4533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개발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환경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사용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기술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54400" y="64135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4.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92700" y="6413500"/>
            <a:ext cx="4533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개발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스케줄표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54400" y="74295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5.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15800" y="6375400"/>
            <a:ext cx="4533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주요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서비스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기능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소스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코드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77500" y="8356600"/>
            <a:ext cx="99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900" b="0" i="0" u="none" strike="noStrike">
                <a:solidFill>
                  <a:srgbClr val="242629"/>
                </a:solidFill>
                <a:latin typeface="Pretendard Bold"/>
              </a:rPr>
              <a:t>11.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15800" y="8356600"/>
            <a:ext cx="45339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프로젝트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수행</a:t>
            </a:r>
            <a:r>
              <a:rPr lang="en-US" sz="29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900" b="0" i="0" u="none" strike="noStrike">
                <a:solidFill>
                  <a:srgbClr val="494A4E"/>
                </a:solidFill>
                <a:ea typeface="Pretendard Medium"/>
              </a:rPr>
              <a:t>소감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245600"/>
          </a:xfrm>
          <a:prstGeom prst="rect">
            <a:avLst/>
          </a:prstGeom>
          <a:effectLst>
            <a:outerShdw blurRad="1062876" dist="355386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5118100" cy="154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5200" y="1701800"/>
            <a:ext cx="4978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환경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사용기술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700" y="2832100"/>
            <a:ext cx="12407900" cy="6629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20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70700" y="1701800"/>
            <a:ext cx="45466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620000" y="1778000"/>
            <a:ext cx="3048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인프라</a:t>
            </a:r>
            <a:r>
              <a:rPr lang="en-US" sz="3000" b="1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1" i="0" u="none" strike="noStrike" dirty="0">
                <a:solidFill>
                  <a:srgbClr val="000000"/>
                </a:solidFill>
                <a:ea typeface="Noto Sans CJK KR Regular"/>
              </a:rPr>
              <a:t>아키텍처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44800"/>
            <a:ext cx="65659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3400" y="4064000"/>
            <a:ext cx="6172200" cy="513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21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245600"/>
          </a:xfrm>
          <a:prstGeom prst="rect">
            <a:avLst/>
          </a:prstGeom>
          <a:effectLst>
            <a:outerShdw blurRad="1062876" dist="355386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095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022600"/>
            <a:ext cx="17056100" cy="5562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94700" y="1803400"/>
            <a:ext cx="14097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분석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설계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245600"/>
          </a:xfrm>
          <a:prstGeom prst="rect">
            <a:avLst/>
          </a:prstGeom>
          <a:effectLst>
            <a:outerShdw blurRad="1062876" dist="355386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095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2616200"/>
            <a:ext cx="16776700" cy="7099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80400" y="1803400"/>
            <a:ext cx="17018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1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주차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스프린트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245600"/>
          </a:xfrm>
          <a:prstGeom prst="rect">
            <a:avLst/>
          </a:prstGeom>
          <a:effectLst>
            <a:outerShdw blurRad="1062876" dist="355386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095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2565400"/>
            <a:ext cx="16852900" cy="7124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80400" y="1803400"/>
            <a:ext cx="17018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1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주차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스프린트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095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2540000"/>
            <a:ext cx="16929100" cy="7416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80400" y="1803400"/>
            <a:ext cx="17018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2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주차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스프린트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095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2578100"/>
            <a:ext cx="16827500" cy="7366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80400" y="1803400"/>
            <a:ext cx="17018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2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주차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스프린트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095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400" y="2540000"/>
            <a:ext cx="16954500" cy="7442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5800" y="1803400"/>
            <a:ext cx="16637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3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주차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스프린트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095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2565400"/>
            <a:ext cx="16941800" cy="7378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5800" y="1803400"/>
            <a:ext cx="16637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3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주차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스프린트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095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" y="2540000"/>
            <a:ext cx="16929100" cy="7404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5800" y="1803400"/>
            <a:ext cx="16637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4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주차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스프린트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600" y="7569200"/>
            <a:ext cx="9055100" cy="154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" y="2844800"/>
            <a:ext cx="65659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기획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3733800" y="5486400"/>
            <a:ext cx="3644900" cy="2616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305300" y="5892800"/>
            <a:ext cx="1790700" cy="1193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558"/>
              </a:lnSpc>
            </a:pPr>
            <a:r>
              <a:rPr lang="en-US" sz="5900" b="0" i="0" u="none" strike="noStrike">
                <a:solidFill>
                  <a:srgbClr val="3E3E3E"/>
                </a:solidFill>
                <a:latin typeface="Bebas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89400" y="7137400"/>
            <a:ext cx="2222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787878"/>
                </a:solidFill>
                <a:ea typeface="210 Neverland Regular"/>
              </a:rPr>
              <a:t>선정</a:t>
            </a:r>
            <a:r>
              <a:rPr lang="en-US" sz="2000" b="0" i="0" u="none" strike="noStrike">
                <a:solidFill>
                  <a:srgbClr val="787878"/>
                </a:solidFill>
                <a:latin typeface="210 Neverlan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210 Neverland Regular"/>
              </a:rPr>
              <a:t>배경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alphaModFix amt="70000"/>
          </a:blip>
          <a:stretch>
            <a:fillRect/>
          </a:stretch>
        </p:blipFill>
        <p:spPr>
          <a:xfrm>
            <a:off x="11303000" y="5486400"/>
            <a:ext cx="2921000" cy="2603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874500" y="5676900"/>
            <a:ext cx="1790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558"/>
              </a:lnSpc>
            </a:pPr>
            <a:r>
              <a:rPr lang="en-US" sz="5900" b="0" i="0" u="none" strike="noStrike">
                <a:solidFill>
                  <a:srgbClr val="3E3E3E"/>
                </a:solidFill>
                <a:latin typeface="Bebas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45900" y="6845300"/>
            <a:ext cx="2222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787878"/>
                </a:solidFill>
                <a:ea typeface="210 Neverland Regular"/>
              </a:rPr>
              <a:t>개발</a:t>
            </a:r>
            <a:r>
              <a:rPr lang="en-US" sz="2000" b="0" i="0" u="none" strike="noStrike">
                <a:solidFill>
                  <a:srgbClr val="787878"/>
                </a:solidFill>
                <a:latin typeface="210 Neverlan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210 Neverland Regular"/>
              </a:rPr>
              <a:t>목표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7518400" y="5486400"/>
            <a:ext cx="3644900" cy="2616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089900" y="5956300"/>
            <a:ext cx="17907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558"/>
              </a:lnSpc>
            </a:pPr>
            <a:r>
              <a:rPr lang="en-US" sz="5900" b="0" i="0" u="none" strike="noStrike">
                <a:solidFill>
                  <a:srgbClr val="3E3E3E"/>
                </a:solidFill>
                <a:latin typeface="Bebas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86700" y="7137400"/>
            <a:ext cx="2222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2000" b="0" i="0" u="none" strike="noStrike">
                <a:solidFill>
                  <a:srgbClr val="787878"/>
                </a:solidFill>
                <a:ea typeface="210 Neverland Regular"/>
              </a:rPr>
              <a:t>기획</a:t>
            </a:r>
            <a:r>
              <a:rPr lang="en-US" sz="2000" b="0" i="0" u="none" strike="noStrike">
                <a:solidFill>
                  <a:srgbClr val="787878"/>
                </a:solidFill>
                <a:latin typeface="210 Neverland Regular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210 Neverland Regular"/>
              </a:rPr>
              <a:t>의도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03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0955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0" y="3022600"/>
            <a:ext cx="16865600" cy="6286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05800" y="1803400"/>
            <a:ext cx="16637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4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주차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스프린트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30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9900" y="1701800"/>
            <a:ext cx="28321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200" y="4254500"/>
            <a:ext cx="16852900" cy="2819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714500"/>
            <a:ext cx="2959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스케줄표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42300" y="1803400"/>
            <a:ext cx="24511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테스트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산출물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제작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31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44800"/>
            <a:ext cx="7734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요구사항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명세서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8900" y="3073400"/>
            <a:ext cx="51308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714500"/>
            <a:ext cx="35687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요구사항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명세서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(1)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2527300"/>
            <a:ext cx="16967200" cy="7416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714500"/>
            <a:ext cx="3771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요구사항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명세서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(2)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200" y="2590800"/>
            <a:ext cx="17081500" cy="7277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714500"/>
            <a:ext cx="3771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요구사항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명세서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(3)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000" y="2540000"/>
            <a:ext cx="16929100" cy="739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04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701800"/>
            <a:ext cx="4394200" cy="1333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714500"/>
            <a:ext cx="37211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요구사항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명세서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(4)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000" y="2527300"/>
            <a:ext cx="17018000" cy="735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44800"/>
            <a:ext cx="77597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6600" y="3200400"/>
            <a:ext cx="60833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" y="2044700"/>
            <a:ext cx="17081500" cy="787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41100" y="1333500"/>
            <a:ext cx="6375400" cy="6464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2082800"/>
            <a:ext cx="16319500" cy="786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15800" y="1409700"/>
            <a:ext cx="5537200" cy="8534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546100"/>
            <a:ext cx="8128000" cy="9080500"/>
          </a:xfrm>
          <a:prstGeom prst="rect">
            <a:avLst/>
          </a:prstGeom>
          <a:effectLst>
            <a:outerShdw blurRad="821586" dist="312453" dir="4020000">
              <a:srgbClr val="000000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1100" y="660400"/>
            <a:ext cx="41910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6800" y="3708400"/>
            <a:ext cx="736600" cy="736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58400" y="21082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(1.)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배경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0" y="4622800"/>
            <a:ext cx="7188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고령화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인구의</a:t>
            </a:r>
            <a:r>
              <a:rPr lang="en-US" sz="30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494A4E"/>
                </a:solidFill>
                <a:ea typeface="Pretendard Medium"/>
              </a:rPr>
              <a:t>증가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58400" y="5753100"/>
            <a:ext cx="71755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우리나라는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고령화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진행이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심각한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상황입니다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이를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완화하고자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595959"/>
                </a:solidFill>
                <a:ea typeface="Pretendard Regular"/>
              </a:rPr>
              <a:t>고령</a:t>
            </a:r>
            <a:r>
              <a:rPr lang="en-US" sz="26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595959"/>
                </a:solidFill>
                <a:ea typeface="Pretendard Regular"/>
              </a:rPr>
              <a:t>인구의</a:t>
            </a:r>
            <a:r>
              <a:rPr lang="en-US" sz="26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595959"/>
                </a:solidFill>
                <a:ea typeface="Pretendard Regular"/>
              </a:rPr>
              <a:t>사회</a:t>
            </a:r>
            <a:r>
              <a:rPr lang="en-US" sz="26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595959"/>
                </a:solidFill>
                <a:ea typeface="Pretendard Regular"/>
              </a:rPr>
              <a:t>활동</a:t>
            </a:r>
            <a:r>
              <a:rPr lang="en-US" sz="26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595959"/>
                </a:solidFill>
                <a:ea typeface="Pretendard Regular"/>
              </a:rPr>
              <a:t>지원</a:t>
            </a:r>
            <a:r>
              <a:rPr lang="en-US" sz="2600" b="1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1" i="0" u="none" strike="noStrike">
                <a:solidFill>
                  <a:srgbClr val="595959"/>
                </a:solidFill>
                <a:ea typeface="Pretendard Regular"/>
              </a:rPr>
              <a:t>정책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같은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여러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대안을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내놓고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있습니다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2082800"/>
            <a:ext cx="7810500" cy="6019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11379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71800" y="558800"/>
            <a:ext cx="2095500" cy="647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760700" y="5715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04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" y="2095500"/>
            <a:ext cx="11976100" cy="767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79200" y="1409700"/>
            <a:ext cx="6324600" cy="4699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00" y="2095500"/>
            <a:ext cx="11633200" cy="775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28500" y="1397000"/>
            <a:ext cx="5664200" cy="637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082800"/>
            <a:ext cx="17157700" cy="781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14700" y="2133600"/>
            <a:ext cx="1676400" cy="381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" y="2095500"/>
            <a:ext cx="11772900" cy="783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28500" y="1333500"/>
            <a:ext cx="5689600" cy="5080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00" y="2819400"/>
            <a:ext cx="10744200" cy="723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2171700"/>
            <a:ext cx="10744200" cy="64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50700" y="1930400"/>
            <a:ext cx="5397500" cy="801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50700" y="1409700"/>
            <a:ext cx="5664200" cy="482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44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1930400"/>
            <a:ext cx="10096500" cy="801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1800" y="1333500"/>
            <a:ext cx="6413500" cy="576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45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1500" y="1409700"/>
            <a:ext cx="6388100" cy="590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2120900"/>
            <a:ext cx="10109200" cy="7759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600" y="2705100"/>
            <a:ext cx="9906000" cy="7175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900" y="2095500"/>
            <a:ext cx="12192000" cy="7797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2781300"/>
            <a:ext cx="11849100" cy="7112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9700" y="1333500"/>
            <a:ext cx="4991100" cy="6845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2108200"/>
            <a:ext cx="12090400" cy="784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100" y="2768600"/>
            <a:ext cx="11887200" cy="718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14300" y="1397000"/>
            <a:ext cx="4864100" cy="76454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000" y="2095500"/>
            <a:ext cx="11734800" cy="781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00" y="2882900"/>
            <a:ext cx="11734800" cy="5727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69800" y="1333500"/>
            <a:ext cx="5461000" cy="5588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49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558800"/>
            <a:ext cx="17360900" cy="4851400"/>
          </a:xfrm>
          <a:prstGeom prst="rect">
            <a:avLst/>
          </a:prstGeom>
          <a:effectLst>
            <a:outerShdw blurRad="292827" dist="186537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5562600"/>
            <a:ext cx="17424400" cy="4229100"/>
          </a:xfrm>
          <a:prstGeom prst="rect">
            <a:avLst/>
          </a:prstGeom>
          <a:effectLst>
            <a:outerShdw blurRad="222632" dist="162649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7900" y="8547100"/>
            <a:ext cx="149733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00" y="6692900"/>
            <a:ext cx="16802100" cy="2717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84600" y="8216900"/>
            <a:ext cx="1130300" cy="66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500" y="2654300"/>
            <a:ext cx="6781800" cy="1549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039100" y="2578100"/>
            <a:ext cx="9563100" cy="125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밑의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통계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자료는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전년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대비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원격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대학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등록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학생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 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증가율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지표입니다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장소에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구애를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받지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않고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학습을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원하는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대상들이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증가하였다는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사실을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확인할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717377"/>
                </a:solidFill>
                <a:ea typeface="Pretendard Regular"/>
              </a:rPr>
              <a:t>있습니다</a:t>
            </a:r>
            <a:r>
              <a:rPr lang="en-US" sz="26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000" y="5842000"/>
            <a:ext cx="50038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원격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대학의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증가율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통계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4100" y="2654300"/>
            <a:ext cx="59055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배움을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원하는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사람들의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증가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" y="1625600"/>
            <a:ext cx="72136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(2.)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배경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05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화면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설계서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300" y="2120900"/>
            <a:ext cx="11303000" cy="7785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8000" y="1333500"/>
            <a:ext cx="5892800" cy="5600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50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44800"/>
            <a:ext cx="77343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UML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44700" y="6756400"/>
            <a:ext cx="3086100" cy="279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800" y="5054600"/>
            <a:ext cx="6172200" cy="4495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51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400" y="1651000"/>
            <a:ext cx="16916400" cy="8356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52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800" y="1257300"/>
            <a:ext cx="1587500" cy="901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60400" y="1270000"/>
            <a:ext cx="27305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UML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44800"/>
            <a:ext cx="77597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ER Diagram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3467100"/>
            <a:ext cx="6172200" cy="617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53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17360900" cy="9461500"/>
          </a:xfrm>
          <a:prstGeom prst="rect">
            <a:avLst/>
          </a:prstGeom>
          <a:effectLst>
            <a:outerShdw blurRad="1113219" dist="363705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17360900" cy="8775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54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09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8400" y="2819400"/>
            <a:ext cx="7658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9700" y="4241800"/>
            <a:ext cx="6172200" cy="5003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55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900" y="1257300"/>
            <a:ext cx="38227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6700" y="2032000"/>
            <a:ext cx="7810500" cy="8064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69600" y="2070100"/>
            <a:ext cx="6337300" cy="5905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56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560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과목의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차시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0600" y="1257300"/>
            <a:ext cx="38227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4587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시청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시점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갱신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100" y="1943100"/>
            <a:ext cx="7289800" cy="351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760000">
            <a:off x="8534400" y="3289300"/>
            <a:ext cx="1409700" cy="140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980000">
            <a:off x="8572500" y="4902200"/>
            <a:ext cx="1282700" cy="128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57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7100" y="3479800"/>
            <a:ext cx="939800" cy="533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5100" y="5461000"/>
            <a:ext cx="7493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096000" y="5461000"/>
            <a:ext cx="749300" cy="8382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35300" y="5638800"/>
            <a:ext cx="3670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수강중인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회차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수강하기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버튼을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클릭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함으로써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플레이어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접근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88900" y="5461000"/>
            <a:ext cx="7493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4909800" y="5461000"/>
            <a:ext cx="635000" cy="609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3700" y="6299200"/>
            <a:ext cx="10718800" cy="3721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131800" y="5638800"/>
            <a:ext cx="233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접속한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플레이어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화면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88900" y="7366000"/>
            <a:ext cx="749300" cy="1079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15951200" y="7366000"/>
            <a:ext cx="749300" cy="1028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61600" y="1930400"/>
            <a:ext cx="7086600" cy="3517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131800" y="7543800"/>
            <a:ext cx="33020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플레이어가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중일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한하여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UpdateFinal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메서드를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호출하여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서버에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업데이트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8458200" y="4686300"/>
            <a:ext cx="901700" cy="901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58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" y="2451100"/>
            <a:ext cx="7658100" cy="505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0400" y="2400300"/>
            <a:ext cx="8039100" cy="516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57800" y="3771900"/>
            <a:ext cx="2120900" cy="1219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1700" y="7721600"/>
            <a:ext cx="749300" cy="111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6121400" y="7721600"/>
            <a:ext cx="749300" cy="10922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90800" y="7874000"/>
            <a:ext cx="40894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다음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회차의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영상을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시청하기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충족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조건인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진행도가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100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미만인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상태에서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다른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이후의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차시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영상으로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넘어가려는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경우이다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03000" y="7696200"/>
            <a:ext cx="749300" cy="111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5265400" y="7696200"/>
            <a:ext cx="749300" cy="1092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684000" y="7988300"/>
            <a:ext cx="4089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"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차시를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완료해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주세요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"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라는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경고창을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출력함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070100"/>
            <a:ext cx="9829800" cy="8064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67100" y="1511300"/>
            <a:ext cx="1498600" cy="508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2800" y="3822700"/>
            <a:ext cx="1054100" cy="177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69600" y="2628900"/>
            <a:ext cx="7061200" cy="2514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59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과목의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차시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383000" y="1485900"/>
            <a:ext cx="1066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85500" y="2781300"/>
            <a:ext cx="6642100" cy="209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차시의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호출하는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setProgress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응답인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진행도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이후에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배속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허용과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넘어가기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기능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제공의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기준이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setPreviousEpisodeId(episodeId)</a:t>
            </a:r>
            <a:r>
              <a:rPr lang="ko-KR" sz="1500" b="1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회차의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접근이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불허한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다시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회차로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되돌리기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lastAllowedTime.current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갱신하는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값은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69600" y="5689600"/>
            <a:ext cx="7061200" cy="199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960000">
            <a:off x="7061200" y="6172200"/>
            <a:ext cx="3492500" cy="114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80100" y="9525000"/>
            <a:ext cx="4737100" cy="1270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1036300" y="5880100"/>
            <a:ext cx="6642100" cy="163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서버측에서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409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에러를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차시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진행도가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충족되지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않았을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처리이며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"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차시를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완료해주세요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"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라는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문자열이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응답에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담겨오기에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error.data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출력한다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차시를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완료하지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못한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경우이기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setPreviousEpisodeId(episodeId)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차시의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다시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불러와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상태를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업데이트한다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56900" y="8801100"/>
            <a:ext cx="7061200" cy="13081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036300" y="9004300"/>
            <a:ext cx="66548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리엑트의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훅인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useEffect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의존성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배열에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episodeId(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회차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번호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playerState(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플레이어의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상태값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값이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변경되는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차시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영상의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요청을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하는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경우에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위의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다시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거칠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있게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구현하였다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937000"/>
            <a:ext cx="5295900" cy="3492500"/>
          </a:xfrm>
          <a:prstGeom prst="rect">
            <a:avLst/>
          </a:prstGeom>
          <a:effectLst>
            <a:outerShdw blurRad="151978" dist="134384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39497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8100" y="4381500"/>
            <a:ext cx="5715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5300" y="5575300"/>
            <a:ext cx="1943100" cy="184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7900" y="5676900"/>
            <a:ext cx="812800" cy="78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90000" y="4254500"/>
            <a:ext cx="6172200" cy="2882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81100" y="4216400"/>
            <a:ext cx="4152900" cy="622300"/>
          </a:xfrm>
          <a:prstGeom prst="rect">
            <a:avLst/>
          </a:prstGeom>
          <a:effectLst>
            <a:outerShdw dist="60008" dir="1380000">
              <a:srgbClr val="000000">
                <a:alpha val="57000"/>
              </a:srgbClr>
            </a:outerShdw>
          </a:effectLst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기획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의도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8400" y="5067300"/>
            <a:ext cx="4140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EEEEEE"/>
                </a:solidFill>
                <a:ea typeface="Pretendard SemiBold"/>
              </a:rPr>
              <a:t>원격</a:t>
            </a:r>
            <a:r>
              <a:rPr lang="en-US" sz="3000" b="1" i="0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SemiBold"/>
              </a:rPr>
              <a:t>대학</a:t>
            </a:r>
            <a:r>
              <a:rPr lang="en-US" sz="3000" b="1" i="0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SemiBold"/>
              </a:rPr>
              <a:t>학생</a:t>
            </a:r>
            <a:r>
              <a:rPr lang="en-US" sz="3000" b="1" i="0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SemiBold"/>
              </a:rPr>
              <a:t>증가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8400" y="6642100"/>
            <a:ext cx="3048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1" i="0" u="none" strike="noStrike">
                <a:solidFill>
                  <a:srgbClr val="EEEEEE"/>
                </a:solidFill>
                <a:ea typeface="Pretendard SemiBold"/>
              </a:rPr>
              <a:t>고령화</a:t>
            </a:r>
            <a:r>
              <a:rPr lang="en-US" sz="3000" b="1" i="0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SemiBold"/>
              </a:rPr>
              <a:t>인구의</a:t>
            </a:r>
            <a:r>
              <a:rPr lang="en-US" sz="3000" b="1" i="0" u="none" strike="noStrike">
                <a:solidFill>
                  <a:srgbClr val="EEEEEE"/>
                </a:solidFill>
                <a:latin typeface="Pretendard SemiBold"/>
              </a:rPr>
              <a:t> </a:t>
            </a:r>
            <a:r>
              <a:rPr lang="ko-KR" sz="3000" b="1" i="0" u="none" strike="noStrike">
                <a:solidFill>
                  <a:srgbClr val="EEEEEE"/>
                </a:solidFill>
                <a:ea typeface="Pretendard SemiBold"/>
              </a:rPr>
              <a:t>증가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06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57400" y="1498600"/>
            <a:ext cx="28829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2133600"/>
            <a:ext cx="9118600" cy="791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5100" y="2286000"/>
            <a:ext cx="7264400" cy="307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500000">
            <a:off x="8229600" y="3759200"/>
            <a:ext cx="1790700" cy="127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60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과목의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차시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846300" y="1574800"/>
            <a:ext cx="2794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SpringBoot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29900" y="2667000"/>
            <a:ext cx="6642100" cy="232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else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이력이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없고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첫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번째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회차가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아닌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회차의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수강하고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다음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회차의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또는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첫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번째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아닌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회차의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해당함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수강중인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전체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목록을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불러와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현재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바로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직전의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찾아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진행도가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100(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충족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넘겼는지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검증하고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검증에서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통과되었을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응답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항목인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진행도와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강사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링크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제목을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구조이다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검증에서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실패할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"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차시를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완료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해주세요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"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라는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문자열을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2070100"/>
            <a:ext cx="9829800" cy="8064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67100" y="1511300"/>
            <a:ext cx="14986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61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77100" y="1308100"/>
            <a:ext cx="36322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진행도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업데이트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383000" y="1485900"/>
            <a:ext cx="1066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580000">
            <a:off x="6667500" y="4978400"/>
            <a:ext cx="4102100" cy="12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7800" y="2476500"/>
            <a:ext cx="7061200" cy="1803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31100" y="7112000"/>
            <a:ext cx="2819400" cy="127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629900" y="2667000"/>
            <a:ext cx="66421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playerState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값은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플레이어의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상태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값으로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'1'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진행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상태를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의미한다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 playerRef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useRef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참조한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플레이어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객체이다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조건은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진행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중이며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플레이어가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참조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객체인지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유효성을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검사하고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진행도가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100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미만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(100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초과된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진행도는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업데이트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하지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않기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때문이다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.)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인지를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검사하는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26700" y="6311900"/>
            <a:ext cx="7061200" cy="1993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706100" y="6515100"/>
            <a:ext cx="6642100" cy="163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조건이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유효하다면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setInterval()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5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초마다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현재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재생중인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소수점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제외한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추출하여</a:t>
            </a: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업데이트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전송한다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성공적으로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저장되면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다시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갱신된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lastAllowedTime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저장하여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시청하지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않은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시점으로의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플레이어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조작을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방지하기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67100" y="1511300"/>
            <a:ext cx="14986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62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시점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이동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방지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83000" y="1485900"/>
            <a:ext cx="1066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7800" y="2476500"/>
            <a:ext cx="7061200" cy="139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2006600"/>
            <a:ext cx="9309100" cy="5930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720000">
            <a:off x="7543800" y="3429000"/>
            <a:ext cx="2819400" cy="127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629900" y="2667000"/>
            <a:ext cx="66421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YoutubeAPI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플레이어에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부착되는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이벤트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핸들러로써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playerState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값이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'1'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실행중인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상태에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한하여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서버와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동기화된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앞의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이동하려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한다면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마지막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시점보다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-5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초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뒤로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이동시키며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정지시킨다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00" y="1257300"/>
            <a:ext cx="42037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63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79700" y="1308100"/>
            <a:ext cx="4089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조사를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실시한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00" y="2044700"/>
            <a:ext cx="7480300" cy="803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10700" y="1574800"/>
            <a:ext cx="8255000" cy="850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58600" y="1270000"/>
            <a:ext cx="38227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6967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문항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통계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60000">
            <a:off x="8407400" y="4381500"/>
            <a:ext cx="863600" cy="876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64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7900" y="8521700"/>
            <a:ext cx="7493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842000" y="8521700"/>
            <a:ext cx="749300" cy="838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90800" y="8699500"/>
            <a:ext cx="3670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계정으로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페이지에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접속하면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식별한다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88900" y="5461000"/>
            <a:ext cx="7493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4909800" y="5461000"/>
            <a:ext cx="635000" cy="60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131800" y="5638800"/>
            <a:ext cx="23368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접속한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플레이어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화면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41200" y="7277100"/>
            <a:ext cx="749300" cy="2489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15773400" y="7277100"/>
            <a:ext cx="749300" cy="2476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814300" y="7594600"/>
            <a:ext cx="33020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사이드바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항목인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메뉴에서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실시별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'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메뉴를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클릭하면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조사가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실시된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이력이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목록이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출력된다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출력된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항목에서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버튼을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클릭하면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통계를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36100" y="2336800"/>
            <a:ext cx="8191500" cy="4165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500" y="2336800"/>
            <a:ext cx="7442200" cy="3746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30600" y="3975100"/>
            <a:ext cx="939800" cy="533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08200" y="6654800"/>
            <a:ext cx="48768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65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61800" y="3225800"/>
            <a:ext cx="749300" cy="184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6294100" y="3225800"/>
            <a:ext cx="749300" cy="177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2000" y="2882900"/>
            <a:ext cx="10515600" cy="547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17300" y="6057900"/>
            <a:ext cx="6172200" cy="3886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0706100" y="4889500"/>
            <a:ext cx="990600" cy="11684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598400" y="3683000"/>
            <a:ext cx="39751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강사들의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역량이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만족스러웠나요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?'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항목은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서술형이기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사용자들이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항목에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남긴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답변들이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처리되어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출력되는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모습을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66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38000" y="3327400"/>
            <a:ext cx="749300" cy="1841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6370300" y="3327400"/>
            <a:ext cx="749300" cy="177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2552700"/>
            <a:ext cx="10769600" cy="6070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706100" y="4889500"/>
            <a:ext cx="990600" cy="1168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93500" y="6121400"/>
            <a:ext cx="6172200" cy="3022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534900" y="3746500"/>
            <a:ext cx="38735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강의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자료의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품질은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어떠합니까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?'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항목은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객관식이기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사용자들의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객관시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지표를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막대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그래프와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그래프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2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형태의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그래프로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04900"/>
            <a:ext cx="173482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01900" y="1511300"/>
            <a:ext cx="24638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600" y="2120900"/>
            <a:ext cx="9042400" cy="6908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0000">
            <a:off x="7708900" y="5346700"/>
            <a:ext cx="2451100" cy="147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25100" y="2959100"/>
            <a:ext cx="7226300" cy="3810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67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식별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43200" y="1485900"/>
            <a:ext cx="212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SpringBoot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29900" y="3340100"/>
            <a:ext cx="6642100" cy="3644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개별과목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페이지에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들어가기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개별과목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식별하기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SecurityContextHolder.getContext().getAuthentication()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현재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인증된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가져온다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UsernamePasswordAuthenticationToken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캐스팅하여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sessionId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추출한다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추출한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sessionId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UserOwnPermissionGroup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값이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있는지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확인하고</a:t>
            </a: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PermissionGroup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이름을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추출한다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이름이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 "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OFFICER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"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또는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"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INDIV_OFFICER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"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판단하고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성공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메시지를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11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257300"/>
            <a:ext cx="41910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01900" y="1511300"/>
            <a:ext cx="24638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0" y="2476500"/>
            <a:ext cx="6210300" cy="130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2057400"/>
            <a:ext cx="8051800" cy="783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3695700"/>
            <a:ext cx="3009900" cy="105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2200" y="4965700"/>
            <a:ext cx="3022600" cy="355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9900" y="4343400"/>
            <a:ext cx="6210300" cy="130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83300" y="7734300"/>
            <a:ext cx="3048000" cy="139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68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972300" y="1308100"/>
            <a:ext cx="4305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조사를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실시한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목록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443200" y="1485900"/>
            <a:ext cx="212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SpringBoot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15500" y="2755900"/>
            <a:ext cx="55245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추출하는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Containing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검색한</a:t>
            </a: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courseTitle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포함되어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검색하고</a:t>
            </a: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Sort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CourseEndDate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기준으로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내림차순으로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정렬된다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804400" y="4508500"/>
            <a:ext cx="5524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조사를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실시한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있는지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찾는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통계를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테이블에서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세션아이디와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코드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그리고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코드가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null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실행된다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8000" y="7226300"/>
            <a:ext cx="5435600" cy="1104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842500" y="7391400"/>
            <a:ext cx="46101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검색된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목록을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페이지네이션하는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총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항목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총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시작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끝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인덱스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계산을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페이지네이션된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결과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리스트를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01900" y="1511300"/>
            <a:ext cx="24638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94900" y="3263900"/>
            <a:ext cx="53213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2349500"/>
            <a:ext cx="8280400" cy="6616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80100" y="3746500"/>
            <a:ext cx="3860800" cy="800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69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문항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43200" y="1485900"/>
            <a:ext cx="212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SpringBoot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0" y="3505200"/>
            <a:ext cx="48006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실시한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중복되는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ID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제거하기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Set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33000" y="5130800"/>
            <a:ext cx="7302500" cy="723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325100" y="5372100"/>
            <a:ext cx="6705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Set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중복이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제거된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ID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resultList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60000" y="7429500"/>
            <a:ext cx="5448300" cy="952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900" y="5981700"/>
            <a:ext cx="2844800" cy="965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80100" y="7912100"/>
            <a:ext cx="4114800" cy="203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452100" y="7670800"/>
            <a:ext cx="5067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리스트인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resultList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서술형과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객관식에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answerCategory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기준으로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정렬하고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3962400"/>
            <a:ext cx="5295900" cy="3492500"/>
          </a:xfrm>
          <a:prstGeom prst="rect">
            <a:avLst/>
          </a:prstGeom>
          <a:effectLst>
            <a:outerShdw blurRad="151978" dist="134384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700" y="39751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8100" y="4381500"/>
            <a:ext cx="5715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8300" y="4660900"/>
            <a:ext cx="2057400" cy="2794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35100" y="5194300"/>
            <a:ext cx="41529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개발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요약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12000" y="4254500"/>
            <a:ext cx="9791700" cy="292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36119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다양한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배경과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지역에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있는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학습자들이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장소에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구애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받지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않고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손쉽게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교육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자료에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접근할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있도록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하는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것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6119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데이터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분석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및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통계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지표를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제공함으로써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학습자의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수준과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학습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스타일에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맞춘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개인화된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학습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경로를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제공하여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효과적인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학습을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지원하는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것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36119"/>
              </a:lnSpc>
              <a:buClr>
                <a:srgbClr val="717377"/>
              </a:buClr>
              <a:buFont typeface="Arial"/>
              <a:buChar char="●"/>
            </a:pP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기존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오프라인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교육의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높은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비용을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줄여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저렴한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가격으로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양질의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교육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콘텐츠를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제공하여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더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많은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사람들이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교육을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받을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있도록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하는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데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이바지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하는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717377"/>
                </a:solidFill>
                <a:ea typeface="Pretendard Regular"/>
              </a:rPr>
              <a:t>것</a:t>
            </a: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07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01900" y="1511300"/>
            <a:ext cx="24638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58600" y="2489200"/>
            <a:ext cx="6007100" cy="160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2006600"/>
            <a:ext cx="10591800" cy="8204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70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문항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443200" y="1485900"/>
            <a:ext cx="212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50700" y="2730500"/>
            <a:ext cx="50038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MUI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Accordion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목록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컴포넌트에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부착되는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이벤트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리스너로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 AccordionDetails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컴포넌트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사용자들의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부착되는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컴포넌트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랜더링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목록을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역할을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수행한다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480000">
            <a:off x="8394700" y="2692400"/>
            <a:ext cx="31877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60000">
            <a:off x="6400800" y="5003800"/>
            <a:ext cx="4902200" cy="571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45900" y="4876800"/>
            <a:ext cx="6007100" cy="16002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79300" y="5194300"/>
            <a:ext cx="50038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Array.isArray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response.content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배열이라면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서술형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데이터이기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문항아이디가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'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값인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객체에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isArray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true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이후에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처리가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필요한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서술형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목록을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랜더링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지표로서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동작한다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600000">
            <a:off x="4089400" y="7861300"/>
            <a:ext cx="7112000" cy="571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506200" y="7721600"/>
            <a:ext cx="6007100" cy="1320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798300" y="7950200"/>
            <a:ext cx="51562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배열이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아니라면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객관식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데이터이기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객체의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isArray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필드를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false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막대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그래프와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그래프로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출력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랜더링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지표로서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동작한다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257300"/>
            <a:ext cx="41910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01900" y="1511300"/>
            <a:ext cx="24638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6800" y="3403600"/>
            <a:ext cx="6832600" cy="1384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71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72300" y="1308100"/>
            <a:ext cx="4305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객관식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43200" y="1485900"/>
            <a:ext cx="212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SpringBoot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85400" y="3619500"/>
            <a:ext cx="6413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객관식인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surveyExecutionId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surveyQuestionId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점수를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점수에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따라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카운트를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증가시킨다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6800" y="7061200"/>
            <a:ext cx="5435600" cy="1562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2146300"/>
            <a:ext cx="7988300" cy="7797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8500" y="4102100"/>
            <a:ext cx="4013200" cy="1930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4800" y="7848600"/>
            <a:ext cx="1727200" cy="139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388600" y="7226300"/>
            <a:ext cx="45339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전체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응답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기준으로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점수의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비율을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계산한다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비율은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각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점수를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전체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응답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나눈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100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곱하여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퍼센트로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변환하고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응답이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없을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0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11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257300"/>
            <a:ext cx="41910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01900" y="1511300"/>
            <a:ext cx="24638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72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972300" y="1308100"/>
            <a:ext cx="4305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서술형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답변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43200" y="1485900"/>
            <a:ext cx="212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SpringBoot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88500" y="4597400"/>
            <a:ext cx="7899400" cy="1193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2882900"/>
            <a:ext cx="8864600" cy="6299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420000">
            <a:off x="6438900" y="6261100"/>
            <a:ext cx="4267200" cy="889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893300" y="4851400"/>
            <a:ext cx="76327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문항이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주관식인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surveyExecutionId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surveyQuestionId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페이지네이션하여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resultList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답변을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resultList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600" y="1485900"/>
            <a:ext cx="12103100" cy="8610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73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00" y="1181100"/>
            <a:ext cx="1917700" cy="635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432800" y="1257300"/>
            <a:ext cx="1409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생성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74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4100" y="7429500"/>
            <a:ext cx="749300" cy="201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5969000" y="7493000"/>
            <a:ext cx="749300" cy="1905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17800" y="7861300"/>
            <a:ext cx="36703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첫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번째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단계인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컴포넌트이다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과정명과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등의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이미지를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첨부하고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진행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버튼을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눌러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다음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단계로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넘어갈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9000" y="7493000"/>
            <a:ext cx="749300" cy="248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5595600" y="7493000"/>
            <a:ext cx="749300" cy="2476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700" y="2286000"/>
            <a:ext cx="8407400" cy="4699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63100" y="1930400"/>
            <a:ext cx="8267700" cy="5499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700000" y="7861300"/>
            <a:ext cx="3302000" cy="163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두번째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단계인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속하는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과목들을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컴포넌트이다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좌측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하단의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리스트는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개별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리스트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우측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하단의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들어가는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강사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배치가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되지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않은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'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미정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'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등록할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760000">
            <a:off x="8712200" y="4356100"/>
            <a:ext cx="8636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75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00" y="3340100"/>
            <a:ext cx="6946900" cy="412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3300" y="8178800"/>
            <a:ext cx="749300" cy="1231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9525000" y="8128000"/>
            <a:ext cx="749300" cy="1181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63300" y="2070100"/>
            <a:ext cx="4216400" cy="6578600"/>
          </a:xfrm>
          <a:prstGeom prst="rect">
            <a:avLst/>
          </a:prstGeom>
          <a:effectLst>
            <a:outerShdw blurRad="177167" dist="97332" dir="5100000">
              <a:srgbClr val="000000">
                <a:alpha val="76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700000">
            <a:off x="8547100" y="4089400"/>
            <a:ext cx="17780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69100" y="4724400"/>
            <a:ext cx="1257300" cy="533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6413500" y="8382000"/>
            <a:ext cx="3670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상세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버튼을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클릭시에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강사에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개인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또한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플랫폼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에서의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활동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이력을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76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0" y="4953000"/>
            <a:ext cx="3797300" cy="259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0000" y="1612900"/>
            <a:ext cx="8089900" cy="2311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600" y="6248400"/>
            <a:ext cx="5486400" cy="3581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80900" y="6248400"/>
            <a:ext cx="5283200" cy="3581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89000" y="2768600"/>
            <a:ext cx="1778000" cy="177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49500" y="2768600"/>
            <a:ext cx="1778000" cy="1778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100" y="4902200"/>
            <a:ext cx="7493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3987800" y="4851400"/>
            <a:ext cx="749300" cy="10668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6300" y="5181600"/>
            <a:ext cx="3670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선택을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누르면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리스트에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등록되는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구조이다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60400" y="4597400"/>
            <a:ext cx="749300" cy="14224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0800000">
            <a:off x="16814800" y="4546600"/>
            <a:ext cx="749300" cy="1397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3690600" y="4889500"/>
            <a:ext cx="36703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개별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과목에는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존재하지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않지만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특정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과목을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싶은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임의의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리스트에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등록할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60400" y="1765300"/>
            <a:ext cx="749300" cy="977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0800000">
            <a:off x="16814800" y="1727200"/>
            <a:ext cx="749300" cy="977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3690600" y="1981200"/>
            <a:ext cx="3670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여기에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등록된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리스트가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버튼을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클릭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번에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서버에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구조이다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77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2705100"/>
            <a:ext cx="7391400" cy="617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5700" y="2705100"/>
            <a:ext cx="7505700" cy="617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580000">
            <a:off x="8470900" y="5003800"/>
            <a:ext cx="1193800" cy="1193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48500" y="8877300"/>
            <a:ext cx="749300" cy="132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0490200" y="8826500"/>
            <a:ext cx="749300" cy="128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65700" y="8039100"/>
            <a:ext cx="1257300" cy="533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378700" y="9067800"/>
            <a:ext cx="36703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버튼을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클릭하면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이전에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기입한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정보들과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포함될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리스트가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서버에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처리하는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동안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로딩창을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출력한다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257300"/>
            <a:ext cx="41910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01900" y="1511300"/>
            <a:ext cx="24638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78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972300" y="1308100"/>
            <a:ext cx="4305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생성한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과정의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이미지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저장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43200" y="1485900"/>
            <a:ext cx="212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SpringBoot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36100" y="4686300"/>
            <a:ext cx="78994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2209800"/>
            <a:ext cx="8255000" cy="75184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740900" y="4902200"/>
            <a:ext cx="7632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존재할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크기가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최대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크기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MAX_FILE_SIZE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초과하는지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검사합니다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초과할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오류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메시지를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반환합니다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50400" y="6731000"/>
            <a:ext cx="6045200" cy="2641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058400" y="7048500"/>
            <a:ext cx="52705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saveFile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메서드를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호출하여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결과를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받습니다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경로와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고유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이름을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추출합니다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추출하고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새로운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고유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번호를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생성합니다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FileInfo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설정합니다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FileInfo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객체를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데이터베이스에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저장합니다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그리고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courseImgFileNo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번호를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저장합니다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50400" y="2743200"/>
            <a:ext cx="7899400" cy="787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27600" y="3073400"/>
            <a:ext cx="43942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18200" y="5080000"/>
            <a:ext cx="3276600" cy="13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20000">
            <a:off x="5232400" y="7289800"/>
            <a:ext cx="3898900" cy="812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9855200" y="2997200"/>
            <a:ext cx="76327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@RequestPart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multipart/form-data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형식으로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전송된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파일과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sz="1500" b="1" i="0" u="none" strike="noStrike">
                <a:solidFill>
                  <a:srgbClr val="000000"/>
                </a:solidFill>
                <a:latin typeface="Noto Sans CJK KR Regular"/>
              </a:rPr>
              <a:t>DTO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받습니다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257300"/>
            <a:ext cx="41910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01900" y="1511300"/>
            <a:ext cx="24638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79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972300" y="1270000"/>
            <a:ext cx="4305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생성할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과정에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저장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43200" y="1485900"/>
            <a:ext cx="212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1" i="0" u="none" strike="noStrike">
                <a:solidFill>
                  <a:srgbClr val="000000"/>
                </a:solidFill>
                <a:latin typeface="Noto Sans CJK KR Regular"/>
              </a:rPr>
              <a:t>SpringBoot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09100" y="4737100"/>
            <a:ext cx="8382000" cy="1714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2616200"/>
            <a:ext cx="8166100" cy="5880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677400" y="5118100"/>
            <a:ext cx="79375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정보들을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부분입니다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선택한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강사가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배치되어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테이블에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강사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세션아이디까지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저장하고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강사가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배치되어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않은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책임자가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생성한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과목이라면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강사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세션아이디를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제외한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값을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저장한다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3900" y="5549900"/>
            <a:ext cx="33782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1612900"/>
            <a:ext cx="5397500" cy="1549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50900" y="1524000"/>
            <a:ext cx="6680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목표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구체화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상세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4400" y="2857500"/>
            <a:ext cx="14287500" cy="4991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21000" y="7429500"/>
            <a:ext cx="2146300" cy="2413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616200" y="4876800"/>
            <a:ext cx="3073400" cy="168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학생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수강할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선택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 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과정에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따라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일반화된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학습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경로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제공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학습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경로를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생성하여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수정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생성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4876800"/>
            <a:ext cx="32893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학생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강의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시청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기록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제출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여부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참여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상태를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기반으로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학습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진행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현황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강사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학생들의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학습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진행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상황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통계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지표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54000" y="4902200"/>
            <a:ext cx="33528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학생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수료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조건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충족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지표인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아래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항목에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대하여</a:t>
            </a:r>
          </a:p>
          <a:p>
            <a:pPr lvl="0" algn="l">
              <a:lnSpc>
                <a:spcPct val="99600"/>
              </a:lnSpc>
            </a:pPr>
            <a:endParaRPr lang="ko-KR" sz="18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-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학습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진행도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-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과제별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기준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점수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만족</a:t>
            </a:r>
          </a:p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-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참여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여부</a:t>
            </a:r>
          </a:p>
          <a:p>
            <a:pPr lvl="0" algn="l">
              <a:lnSpc>
                <a:spcPct val="99600"/>
              </a:lnSpc>
            </a:pPr>
            <a:endParaRPr lang="ko-KR" sz="18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받아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수료증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발급이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9900" y="1701800"/>
            <a:ext cx="2425700" cy="635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369300" y="1803400"/>
            <a:ext cx="18161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학습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시스템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08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06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600" y="1257300"/>
            <a:ext cx="48133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01900" y="1511300"/>
            <a:ext cx="24638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1854200"/>
            <a:ext cx="9372600" cy="8242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80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72300" y="1270000"/>
            <a:ext cx="4775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생성하기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폼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43200" y="1485900"/>
            <a:ext cx="2120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9800" y="2527300"/>
            <a:ext cx="7988300" cy="23368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36200" y="2819400"/>
            <a:ext cx="7150100" cy="186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axios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라이브러리를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이용해서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제작한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함수인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call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함수를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처리하고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상황이다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axios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라이브러리를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file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전송하기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FormData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Content-Type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multipart/form-data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처리한다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같이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FormData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전송되는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데이터들은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Type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명확하지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않아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오류를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발생시킬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있으므로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따로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Contet-Type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명시하기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Blob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타입으로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묶어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Content-type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application/Json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처리하게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조정하였다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040000">
            <a:off x="5778500" y="4292600"/>
            <a:ext cx="3898900" cy="1397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400" y="1740452"/>
            <a:ext cx="63246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994400" y="1753152"/>
            <a:ext cx="6159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Noto Sans CJK KR Regular"/>
              </a:rPr>
              <a:t>권한부여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Regular"/>
              </a:rPr>
              <a:t>계정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Regular"/>
              </a:rPr>
              <a:t>일괄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Regular"/>
              </a:rPr>
              <a:t>비활성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Regular"/>
              </a:rPr>
              <a:t>)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Regular"/>
              </a:rPr>
              <a:t>처리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Regular"/>
              </a:rPr>
              <a:t>통계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200" y="2735193"/>
            <a:ext cx="9525000" cy="6273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048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304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60000">
            <a:off x="8318500" y="3594100"/>
            <a:ext cx="863600" cy="876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82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0900" y="5435600"/>
            <a:ext cx="7493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604000" y="5435600"/>
            <a:ext cx="7493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670300" y="5549900"/>
            <a:ext cx="3454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관리자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가지고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사용자들의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바꿀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8000" y="2184400"/>
            <a:ext cx="6172200" cy="3238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8500" y="2971800"/>
            <a:ext cx="6172200" cy="210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740000">
            <a:off x="8407400" y="5448300"/>
            <a:ext cx="1181100" cy="1181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54200" y="6502400"/>
            <a:ext cx="6172200" cy="306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60000">
            <a:off x="9156700" y="7378700"/>
            <a:ext cx="863600" cy="876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58600" y="5384800"/>
            <a:ext cx="749300" cy="711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5392400" y="5435600"/>
            <a:ext cx="749300" cy="685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80800" y="6616700"/>
            <a:ext cx="3111500" cy="2844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6400" y="8877300"/>
            <a:ext cx="749300" cy="711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0210800" y="8877300"/>
            <a:ext cx="749300" cy="685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643100" y="8420100"/>
            <a:ext cx="749300" cy="711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6294100" y="8420100"/>
            <a:ext cx="812800" cy="6858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11963400" y="5448300"/>
            <a:ext cx="4051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STUDENT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이다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TEACHER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바꿀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예정의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화면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67700" y="8978900"/>
            <a:ext cx="25908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TEACHER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바뀐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모습의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화면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909800" y="8547100"/>
            <a:ext cx="2070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변경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앤드포인트를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호출한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네트워크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화면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667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2667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60000">
            <a:off x="8624280" y="3530318"/>
            <a:ext cx="1052142" cy="1067615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83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5500" y="5422900"/>
            <a:ext cx="7493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118100" y="5422900"/>
            <a:ext cx="7493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349500" y="5537200"/>
            <a:ext cx="3454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원하는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입력값을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입력후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계정을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비활성화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화면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58600" y="5384800"/>
            <a:ext cx="7493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5392400" y="5435600"/>
            <a:ext cx="749300" cy="495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0" y="2336800"/>
            <a:ext cx="6172200" cy="2997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53700" y="2324100"/>
            <a:ext cx="6172200" cy="3022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912600" y="5511800"/>
            <a:ext cx="40513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비활성화된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계정들의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통계를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화면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57400" y="1498600"/>
            <a:ext cx="28829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6900" y="3276600"/>
            <a:ext cx="7264400" cy="838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00" y="2133600"/>
            <a:ext cx="8051800" cy="7454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4900" y="5143500"/>
            <a:ext cx="17907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4900" y="3695700"/>
            <a:ext cx="1790700" cy="127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4900" y="6845300"/>
            <a:ext cx="1790700" cy="12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7700" y="6489700"/>
            <a:ext cx="7264400" cy="838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7700" y="4851400"/>
            <a:ext cx="7264400" cy="838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84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부여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46300" y="1574800"/>
            <a:ext cx="2794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17100" y="3581400"/>
            <a:ext cx="6642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handleAssignRole: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비동기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함수로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주어지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ssesionid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대해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역할을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서버에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전송하여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할당합니다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roles[sessionId]: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대한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현재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선택된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역할을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가져옵니다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40900" y="4927600"/>
            <a:ext cx="6921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POST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메서드를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서버에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전송</a:t>
            </a:r>
          </a:p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엔드포인트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:/permissionManager/setPermissiontargetSessionId: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권한을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변경할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사용자의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세션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ID</a:t>
            </a: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setPermissionName: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선택된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역할의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이름</a:t>
            </a: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28200" y="6540500"/>
            <a:ext cx="6921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성공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메시지를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사용자에게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알립니다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메시지에는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부여된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역할과</a:t>
            </a:r>
          </a:p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ID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포함됩니다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.fetchItems()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목록을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다시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가져와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변경된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뷰에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반영합니다</a:t>
            </a: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오류시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사용자에게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실패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메시지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(alert)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표시합니다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57400" y="1498600"/>
            <a:ext cx="28829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1100" y="3467100"/>
            <a:ext cx="7264400" cy="838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1100" y="7480300"/>
            <a:ext cx="7264400" cy="838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1100" y="5791200"/>
            <a:ext cx="7264400" cy="838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4100" y="2476500"/>
            <a:ext cx="6172200" cy="6946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7300" y="3822700"/>
            <a:ext cx="1790700" cy="12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37300" y="6083300"/>
            <a:ext cx="1790700" cy="12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7835900"/>
            <a:ext cx="1790700" cy="127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85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계정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일괄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처리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비활성화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46300" y="1574800"/>
            <a:ext cx="2794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080500" y="35814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비밀번호를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마지막으로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변경한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날짜를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기준으로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비활성화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상태를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업데이트서버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/userMananger/updateInactiveBasedOnPwChangeDate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호출한다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응답이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성공적이면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성공메시지가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표시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응답이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실패시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에러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로그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출력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실패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메시지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표시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067800" y="5892800"/>
            <a:ext cx="69215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마지막으로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접속한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날짜를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기준으로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비활성화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상태를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업데이트</a:t>
            </a:r>
          </a:p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서버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/userMananger/updateInactiveBasedOnCurrentConnection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호출한다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.?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응답이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성공적이면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메시지를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사용자에게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표시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응답이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실패시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콜솔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로그와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알림메시지를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문제를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알림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055100" y="7632700"/>
            <a:ext cx="6845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장기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미접속자를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업데이트서버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/userManager/updateInactiveBasedOnLongTermDisconnection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호출성공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응답시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성공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메시지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표시실패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응답시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실패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메시지를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사용자에게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전달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64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400" y="1409700"/>
            <a:ext cx="2921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1150" y="2184400"/>
            <a:ext cx="9461500" cy="6769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86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485270" y="1473200"/>
            <a:ext cx="2590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23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ea typeface="Noto Sans CJK KR Regular"/>
              </a:rPr>
              <a:t>추천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5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5" y="382657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60000">
            <a:off x="8653603" y="3658835"/>
            <a:ext cx="1107244" cy="112352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87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4100" y="1422400"/>
            <a:ext cx="31623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8774" y="5613400"/>
            <a:ext cx="749300" cy="711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581374" y="5613400"/>
            <a:ext cx="749300" cy="685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028674" y="5842000"/>
            <a:ext cx="3454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마운트시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나오는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추천</a:t>
            </a: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Noto Sans CJK KR Regular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04274" y="5715000"/>
            <a:ext cx="749300" cy="508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15017474" y="5689600"/>
            <a:ext cx="749300" cy="495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5674" y="2463800"/>
            <a:ext cx="6172200" cy="3086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56574" y="2908300"/>
            <a:ext cx="5448300" cy="26670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651974" y="5842000"/>
            <a:ext cx="4051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새로고침시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새로운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추천이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나온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화면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9105900"/>
          </a:xfrm>
          <a:prstGeom prst="rect">
            <a:avLst/>
          </a:prstGeom>
          <a:effectLst>
            <a:outerShdw blurRad="1031925" dist="560277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57400" y="1498600"/>
            <a:ext cx="28829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2600" y="3797300"/>
            <a:ext cx="7264400" cy="838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48500" y="4216400"/>
            <a:ext cx="1790700" cy="12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3300" y="8128000"/>
            <a:ext cx="17907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72600" y="7708900"/>
            <a:ext cx="7264400" cy="838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300" y="2235200"/>
            <a:ext cx="6172200" cy="4076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8400" y="6489700"/>
            <a:ext cx="6172200" cy="3530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88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과정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추천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846300" y="1574800"/>
            <a:ext cx="27940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React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88500" y="38481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useEffect: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컴포넌트가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마운트되었을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때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로드하는데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사용함두번째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인자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[]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의존성을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나타내며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컴포넌트가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처음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랜더링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될때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번만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실행됨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fetchData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함수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:/course/titles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GET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메소드를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요청을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보내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가져옵니다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.?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가져온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setData()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사용하여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data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저장합니다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??</a:t>
            </a: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728200" y="7861300"/>
            <a:ext cx="69215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data?.randomCourse:data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존재하고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그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안에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randomCourse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속성이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경우에만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랜더링을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합니다</a:t>
            </a:r>
          </a:p>
          <a:p>
            <a:pPr lvl="0" algn="l">
              <a:lnSpc>
                <a:spcPct val="99600"/>
              </a:lnSpc>
            </a:pP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UI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랜덤으로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나온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과정의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200" b="0" i="0" u="none" strike="noStrike">
                <a:solidFill>
                  <a:srgbClr val="000000"/>
                </a:solidFill>
                <a:ea typeface="Noto Sans CJK KR Regular"/>
              </a:rPr>
              <a:t>나타냅니다</a:t>
            </a:r>
            <a:r>
              <a:rPr lang="en-US" sz="1200" b="0" i="0" u="none" strike="noStrike">
                <a:solidFill>
                  <a:srgbClr val="000000"/>
                </a:solidFill>
                <a:latin typeface="Noto Sans CJK KR Regular"/>
              </a:rPr>
              <a:t>?</a:t>
            </a: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2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7900" y="1257300"/>
            <a:ext cx="38227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89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5560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0600" y="1257300"/>
            <a:ext cx="38227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2222500"/>
            <a:ext cx="6172200" cy="4737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4700" y="2222500"/>
            <a:ext cx="6172200" cy="5422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4587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비밀번호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재설정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45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5200" y="2857500"/>
            <a:ext cx="14262100" cy="5003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21000" y="7429500"/>
            <a:ext cx="2146300" cy="2413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616200" y="4876800"/>
            <a:ext cx="3073400" cy="251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강사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강의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관리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등록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영상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업로드가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학생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강의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시청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제출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참여가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승인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과목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배정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만족도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조사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생성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실시가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48600" y="4495800"/>
            <a:ext cx="30226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강사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강사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페이지에서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접근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가능함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학생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나의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강의실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페이지에서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접근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가능함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책임자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페이지에서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접근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가능함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사이트</a:t>
            </a:r>
            <a:r>
              <a:rPr lang="en-US" sz="1800" b="1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관리자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관리자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페이지에서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접근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가능함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169900" y="4724400"/>
            <a:ext cx="30734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1" i="0" u="none" strike="noStrike">
                <a:solidFill>
                  <a:srgbClr val="000000"/>
                </a:solidFill>
                <a:ea typeface="Noto Sans CJK KR Regular"/>
              </a:rPr>
              <a:t>사용자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부여된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권한에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따라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접근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가능한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경로가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결정되고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권한은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변동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될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92100" y="7213600"/>
            <a:ext cx="1892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000000"/>
                </a:solidFill>
                <a:latin typeface="Noto Sans CJK KR Regular"/>
              </a:rPr>
              <a:t>**</a:t>
            </a:r>
            <a:r>
              <a:rPr lang="ko-KR" sz="1300" b="0" i="0" u="none" strike="noStrike">
                <a:solidFill>
                  <a:srgbClr val="000000"/>
                </a:solidFill>
                <a:ea typeface="Noto Sans CJK KR Regular"/>
              </a:rPr>
              <a:t>사용자</a:t>
            </a:r>
            <a:r>
              <a:rPr lang="en-US" sz="1300" b="0" i="0" u="none" strike="noStrike">
                <a:solidFill>
                  <a:srgbClr val="000000"/>
                </a:solidFill>
                <a:latin typeface="Noto Sans CJK KR Regular"/>
              </a:rPr>
              <a:t>**</a:t>
            </a:r>
            <a:r>
              <a:rPr lang="ko-KR" sz="1300" b="0" i="0" u="none" strike="noStrike">
                <a:solidFill>
                  <a:srgbClr val="000000"/>
                </a:solidFill>
                <a:ea typeface="Noto Sans CJK KR Regular"/>
              </a:rPr>
              <a:t>는</a:t>
            </a:r>
            <a:r>
              <a:rPr lang="en-US" sz="1300" b="0" i="0" u="none" strike="noStrike">
                <a:solidFill>
                  <a:srgbClr val="000000"/>
                </a:solidFill>
                <a:latin typeface="Noto Sans CJK KR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Noto Sans CJK KR Regular"/>
              </a:rPr>
              <a:t>모든</a:t>
            </a:r>
            <a:r>
              <a:rPr lang="en-US" sz="1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Noto Sans CJK KR Regular"/>
              </a:rPr>
              <a:t>사용자</a:t>
            </a:r>
            <a:r>
              <a:rPr lang="en-US" sz="1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Noto Sans CJK KR Regular"/>
              </a:rPr>
              <a:t>유형을</a:t>
            </a:r>
            <a:r>
              <a:rPr lang="en-US" sz="1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Noto Sans CJK KR Regular"/>
              </a:rPr>
              <a:t>의미함</a:t>
            </a:r>
            <a:r>
              <a:rPr lang="en-US" sz="13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5600" y="1701800"/>
            <a:ext cx="2730500" cy="635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912100" y="1803400"/>
            <a:ext cx="2781300" cy="355600"/>
          </a:xfrm>
          <a:prstGeom prst="rect">
            <a:avLst/>
          </a:prstGeom>
          <a:effectLst>
            <a:outerShdw dist="28841" dir="1260000">
              <a:srgbClr val="000000">
                <a:alpha val="33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역할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기반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제어</a:t>
            </a:r>
            <a:r>
              <a:rPr lang="en-US" sz="2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Noto Sans CJK KR Regular"/>
              </a:rPr>
              <a:t>시스템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100" y="1612900"/>
            <a:ext cx="5397500" cy="1549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50900" y="1524000"/>
            <a:ext cx="6680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목표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구체화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상세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Page. 09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60000">
            <a:off x="8191500" y="4711700"/>
            <a:ext cx="1409700" cy="1409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90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4100" y="1422400"/>
            <a:ext cx="4521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 - Basic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로그인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32300" y="7594600"/>
            <a:ext cx="749300" cy="838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442200" y="7594600"/>
            <a:ext cx="749300" cy="838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775200" y="7772400"/>
            <a:ext cx="3086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아이디와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비밀번호를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입력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후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버튼을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클릭하여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시도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26800" y="7366000"/>
            <a:ext cx="749300" cy="1079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4376400" y="7366000"/>
            <a:ext cx="749300" cy="10287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9300" y="2692400"/>
            <a:ext cx="3352800" cy="4826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86400" y="5600700"/>
            <a:ext cx="1917700" cy="63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5700" y="3492500"/>
            <a:ext cx="6172200" cy="3530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557000" y="7543800"/>
            <a:ext cx="33020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회원인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정보와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토큰을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발급받게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되고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자신의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측면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메뉴에서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8458200" y="4686300"/>
            <a:ext cx="901700" cy="901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</a:t>
            </a: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4100" y="1422400"/>
            <a:ext cx="4140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 -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소셜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로그인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8600" y="7696200"/>
            <a:ext cx="7493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6718300" y="7696200"/>
            <a:ext cx="749300" cy="1092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175000" y="7848600"/>
            <a:ext cx="40894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기존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회원인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상태에서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소셜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이메일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등록을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기존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로그인이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아닌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소셜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로그인을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하는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경우이다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 (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예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카카오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로그인을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시도한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)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2200" y="7696200"/>
            <a:ext cx="749300" cy="111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3931900" y="7696200"/>
            <a:ext cx="7493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2200" y="2324100"/>
            <a:ext cx="4851400" cy="537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17900" y="2844800"/>
            <a:ext cx="3352800" cy="4826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6600" y="6121400"/>
            <a:ext cx="1625600" cy="533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363200" y="7988300"/>
            <a:ext cx="4089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소셜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로그인을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외부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인증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서비스의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페이지로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이동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">
            <a:off x="8458200" y="4686300"/>
            <a:ext cx="901700" cy="901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92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4100" y="1422400"/>
            <a:ext cx="4140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 -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소셜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로그인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5700" y="7454900"/>
            <a:ext cx="7493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918200" y="7454900"/>
            <a:ext cx="749300" cy="10922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844800" y="7607300"/>
            <a:ext cx="34925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소셜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계정이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등록된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페이지가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잠시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등장하고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기존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홈페이지로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리다이랙트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된다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5500" y="7454900"/>
            <a:ext cx="749300" cy="111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14947900" y="7454900"/>
            <a:ext cx="749300" cy="1092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92300" y="3441700"/>
            <a:ext cx="6172200" cy="3619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61600" y="3632200"/>
            <a:ext cx="6172200" cy="3263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1366500" y="7747000"/>
            <a:ext cx="4089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소셜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로그인을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로그인이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완료된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상태를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측면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메뉴에서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확인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8712200"/>
          </a:xfrm>
          <a:prstGeom prst="rect">
            <a:avLst/>
          </a:prstGeom>
          <a:effectLst>
            <a:outerShdw blurRad="944455" dist="536006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로그인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67100" y="1511300"/>
            <a:ext cx="14986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93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엔드포인트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83000" y="1485900"/>
            <a:ext cx="1066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Java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85500" y="2781300"/>
            <a:ext cx="4991100" cy="153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폼을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입력받아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로그인하는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부분으로</a:t>
            </a: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id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검색결과가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없는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"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회원이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아닙니다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."</a:t>
            </a:r>
          </a:p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pw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일치하지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않는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"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비밀번호가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틀렸습니다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." 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값을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프론트엔드에서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처리하여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회원의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행동을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유도한다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896600" y="6565900"/>
            <a:ext cx="6629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서버에서는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대상의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JWT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가공하기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사용자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식별자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권한등을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찾아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가공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2222500"/>
            <a:ext cx="9105900" cy="73025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883900" y="8496300"/>
            <a:ext cx="6654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엔드포인트의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반환값으로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프론트엔드에서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사용할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있도록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임시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부착하여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제공한다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960000">
            <a:off x="7061200" y="6172200"/>
            <a:ext cx="3492500" cy="114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56700" y="3822700"/>
            <a:ext cx="1600200" cy="177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80700" y="8216900"/>
            <a:ext cx="444500" cy="1092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21200" y="8216900"/>
            <a:ext cx="444500" cy="1092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06100" y="6261100"/>
            <a:ext cx="444500" cy="1092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221200" y="6261100"/>
            <a:ext cx="444500" cy="1092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300000">
            <a:off x="6007100" y="8420100"/>
            <a:ext cx="47498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66400" y="2476500"/>
            <a:ext cx="787400" cy="1943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79700" y="2476500"/>
            <a:ext cx="7874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8712200"/>
          </a:xfrm>
          <a:prstGeom prst="rect">
            <a:avLst/>
          </a:prstGeom>
          <a:effectLst>
            <a:outerShdw blurRad="944455" dist="536006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로그인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67100" y="1511300"/>
            <a:ext cx="14986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94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필터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83000" y="1485900"/>
            <a:ext cx="1066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Java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85500" y="2781300"/>
            <a:ext cx="6388100" cy="140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오버라이딩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메소드는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식별을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번의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유효하도록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로직으로</a:t>
            </a: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실시간으로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변경될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유저의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찾아서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요청의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Security Context Holder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Context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등록한다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세션을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저장하지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않는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서버의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관리의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핵심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로직이다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896600" y="6565900"/>
            <a:ext cx="66294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중간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테이블의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권한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부착을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인터페이스이다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83900" y="8496300"/>
            <a:ext cx="66548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다음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필터로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현재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요청과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응답을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전송한다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80700" y="8293100"/>
            <a:ext cx="279400" cy="68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95500" y="8293100"/>
            <a:ext cx="279400" cy="685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6100" y="6286500"/>
            <a:ext cx="2921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176500" y="6273800"/>
            <a:ext cx="292100" cy="736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66400" y="2476500"/>
            <a:ext cx="787400" cy="1943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40200" y="2476500"/>
            <a:ext cx="787400" cy="1943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9800" y="2362200"/>
            <a:ext cx="8597900" cy="6959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300000">
            <a:off x="6007100" y="8420100"/>
            <a:ext cx="4749800" cy="127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960000">
            <a:off x="7061200" y="6172200"/>
            <a:ext cx="3492500" cy="114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56700" y="3822700"/>
            <a:ext cx="16002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4900"/>
            <a:ext cx="17360900" cy="8712200"/>
          </a:xfrm>
          <a:prstGeom prst="rect">
            <a:avLst/>
          </a:prstGeom>
          <a:effectLst>
            <a:outerShdw blurRad="944455" dist="536006" dir="4020000">
              <a:srgbClr val="000000">
                <a:alpha val="4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6300" y="1257300"/>
            <a:ext cx="3822700" cy="635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333500"/>
            <a:ext cx="4749800" cy="113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2300" y="1384300"/>
            <a:ext cx="5842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서비스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소스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코드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Bold"/>
              </a:rPr>
              <a:t> - </a:t>
            </a:r>
            <a:r>
              <a:rPr lang="ko-KR" sz="2600" b="0" i="0" u="none" strike="noStrike">
                <a:solidFill>
                  <a:srgbClr val="000000"/>
                </a:solidFill>
                <a:ea typeface="Pretendard Bold"/>
              </a:rPr>
              <a:t>로그인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167100" y="1511300"/>
            <a:ext cx="1498600" cy="508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95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771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OAuth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호출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83000" y="1485900"/>
            <a:ext cx="10668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Java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85500" y="2781300"/>
            <a:ext cx="63881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엔드포인트는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간편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로그인을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위한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호출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흐름으로</a:t>
            </a:r>
          </a:p>
          <a:p>
            <a:pPr lvl="0" algn="l">
              <a:lnSpc>
                <a:spcPct val="99600"/>
              </a:lnSpc>
            </a:pPr>
            <a:endParaRPr lang="ko-KR" sz="1500" b="0" i="0" u="none" strike="noStrike">
              <a:solidFill>
                <a:srgbClr val="000000"/>
              </a:solidFill>
              <a:ea typeface="Noto Sans CJK KR Regular"/>
            </a:endParaRP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기능은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서비스로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나누어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예외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처리와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응답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초점을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맞춘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엔드포인트이다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896600" y="5435600"/>
            <a:ext cx="55753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형태를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형식을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DTO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제한하여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어떤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형태인지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쉽게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452100" y="6934200"/>
            <a:ext cx="4076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실제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조회하는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서비스이다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 AccessToken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으로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정보를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조회할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7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3500" y="6870700"/>
            <a:ext cx="279400" cy="685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73200" y="6883400"/>
            <a:ext cx="279400" cy="685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06100" y="5219700"/>
            <a:ext cx="2921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129000" y="5207000"/>
            <a:ext cx="292100" cy="736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82300" y="2590800"/>
            <a:ext cx="533400" cy="1320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840200" y="2552700"/>
            <a:ext cx="533400" cy="1320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4700" y="2921000"/>
            <a:ext cx="9436100" cy="5854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420000">
            <a:off x="6007100" y="5207000"/>
            <a:ext cx="4584700" cy="152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600000">
            <a:off x="5232400" y="6540500"/>
            <a:ext cx="47498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56700" y="3822700"/>
            <a:ext cx="1600200" cy="177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600000">
            <a:off x="4343400" y="7480300"/>
            <a:ext cx="5994400" cy="1270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0439400" y="7988300"/>
            <a:ext cx="55753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형태를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기존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컨트롤러를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재사용하여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프론트엔드의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로그인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반환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형식을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통일했다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1500" b="0" i="0" u="none" strike="noStrike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9700" y="7874000"/>
            <a:ext cx="292100" cy="736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22600" y="7861300"/>
            <a:ext cx="2921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1552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00" y="1257300"/>
            <a:ext cx="42037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96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79700" y="1308100"/>
            <a:ext cx="4089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보낸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/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받은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/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내게쓴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쪽지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1270000"/>
            <a:ext cx="38227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6700" y="2133600"/>
            <a:ext cx="6172200" cy="4953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5500" y="2133600"/>
            <a:ext cx="5156200" cy="765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6967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삭제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/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읽음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상호작용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404191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00" y="1257300"/>
            <a:ext cx="42037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97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79700" y="1308100"/>
            <a:ext cx="4089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쪽지</a:t>
            </a:r>
            <a:r>
              <a:rPr lang="en-US" sz="23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보내기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1270000"/>
            <a:ext cx="38227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6700" y="2590800"/>
            <a:ext cx="6172200" cy="533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90200" y="2590800"/>
            <a:ext cx="6172200" cy="4953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696700" y="1308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oto Sans CJK KR Regular"/>
              </a:rPr>
              <a:t>상세보기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810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60000">
            <a:off x="8712200" y="4711700"/>
            <a:ext cx="863600" cy="876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98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4100" y="1422400"/>
            <a:ext cx="3581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 -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쪽지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조회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35300" y="7061200"/>
            <a:ext cx="36703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쪽지함의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상단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탭을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클릭하여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여러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관점의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쪽지를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해당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탭에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속하면서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자신의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소유인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관점의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쪽지를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제목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날짜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보낸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사람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등으로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제공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받아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표출하는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미리보기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제공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받는다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8000" y="3708400"/>
            <a:ext cx="6172200" cy="285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1600" y="3708400"/>
            <a:ext cx="6172200" cy="2870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6700" y="6883400"/>
            <a:ext cx="457200" cy="151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6413500" y="6819900"/>
            <a:ext cx="457200" cy="1498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544300" y="7023100"/>
            <a:ext cx="3670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카테고리에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맞는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검색을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쪽지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필터링하여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제공받을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15700" y="6819900"/>
            <a:ext cx="279400" cy="93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4884400" y="6819900"/>
            <a:ext cx="2794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9100"/>
            <a:ext cx="17360900" cy="9690100"/>
          </a:xfrm>
          <a:prstGeom prst="rect">
            <a:avLst/>
          </a:prstGeom>
          <a:effectLst>
            <a:outerShdw blurRad="1168425" dist="37261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1491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https://www.WeGoHiVE.com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25600" y="596900"/>
            <a:ext cx="2095500" cy="647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414500" y="609600"/>
            <a:ext cx="1574800" cy="520700"/>
          </a:xfrm>
          <a:prstGeom prst="rect">
            <a:avLst/>
          </a:prstGeom>
          <a:effectLst>
            <a:outerShdw dist="46899" dir="2700000">
              <a:srgbClr val="000000">
                <a:alpha val="46000"/>
              </a:srgbClr>
            </a:outerShdw>
          </a:effectLst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Page. </a:t>
            </a:r>
            <a:r>
              <a:rPr lang="en-US" sz="3000" dirty="0">
                <a:solidFill>
                  <a:srgbClr val="000000"/>
                </a:solidFill>
                <a:latin typeface="Noto Sans CJK KR Regular"/>
              </a:rPr>
              <a:t>99</a:t>
            </a:r>
            <a:endParaRPr lang="en-US" sz="3000" b="0" i="0" u="none" strike="noStrike" dirty="0">
              <a:solidFill>
                <a:srgbClr val="000000"/>
              </a:solidFill>
              <a:latin typeface="Noto Sans CJK KR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1409700"/>
            <a:ext cx="3822700" cy="1041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4100" y="1422400"/>
            <a:ext cx="38100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UserFlow -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내게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Bold"/>
              </a:rPr>
              <a:t>쓰기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28500" y="7239000"/>
            <a:ext cx="406400" cy="990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6027400" y="7239000"/>
            <a:ext cx="406400" cy="965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3000000">
            <a:off x="7137400" y="2514600"/>
            <a:ext cx="990600" cy="1168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3200" y="2667000"/>
            <a:ext cx="3619500" cy="3911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357100" y="7493000"/>
            <a:ext cx="3975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상세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및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답장이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공통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컴포넌트롤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쪽지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내용을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확인할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있다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4100" y="6934200"/>
            <a:ext cx="457200" cy="1130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6311900" y="6934200"/>
            <a:ext cx="457200" cy="1092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88400" y="1612900"/>
            <a:ext cx="6172200" cy="2806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320000">
            <a:off x="9601200" y="4851400"/>
            <a:ext cx="990600" cy="1168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32700" y="6311900"/>
            <a:ext cx="3835400" cy="3429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565400" y="7150100"/>
            <a:ext cx="39751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자신의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이메일에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쪽지를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보내는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경우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자기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자신에게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보내는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관점으로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해석되어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보관함에서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조회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0" i="0" u="none" strike="noStrike">
                <a:solidFill>
                  <a:srgbClr val="000000"/>
                </a:solidFill>
                <a:ea typeface="Noto Sans CJK KR Regular"/>
              </a:rPr>
              <a:t>가능하다</a:t>
            </a:r>
            <a:r>
              <a:rPr lang="en-US" sz="1500" b="0" i="0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5263</Words>
  <Application>Microsoft Office PowerPoint</Application>
  <PresentationFormat>사용자 지정</PresentationFormat>
  <Paragraphs>955</Paragraphs>
  <Slides>108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HeadingPairs>
  <TitlesOfParts>
    <vt:vector size="124" baseType="lpstr">
      <vt:lpstr>Pretendard Light</vt:lpstr>
      <vt:lpstr>Pretendard Medium</vt:lpstr>
      <vt:lpstr>Bebas</vt:lpstr>
      <vt:lpstr>210 Santorini Regular</vt:lpstr>
      <vt:lpstr>Noto Sans CJK KR Medium</vt:lpstr>
      <vt:lpstr>Calibri</vt:lpstr>
      <vt:lpstr>Pretendard Bold</vt:lpstr>
      <vt:lpstr>SpoqaHanSans-Bold</vt:lpstr>
      <vt:lpstr>Pretendard Regular</vt:lpstr>
      <vt:lpstr>Arial</vt:lpstr>
      <vt:lpstr>210 Neverland Light</vt:lpstr>
      <vt:lpstr>Pretendard SemiBold</vt:lpstr>
      <vt:lpstr>210 Cheoeumcheoreom Regular</vt:lpstr>
      <vt:lpstr>210 Neverland Regular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차정환</cp:lastModifiedBy>
  <cp:revision>21</cp:revision>
  <dcterms:created xsi:type="dcterms:W3CDTF">2006-08-16T00:00:00Z</dcterms:created>
  <dcterms:modified xsi:type="dcterms:W3CDTF">2025-01-09T22:32:14Z</dcterms:modified>
</cp:coreProperties>
</file>